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1.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1.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1.pn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1.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1.png"/><Relationship Id="rId3" Type="http://schemas.openxmlformats.org/officeDocument/2006/relationships/slideLayout" Target="../slideLayouts/slideLayout1.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slideLayout" Target="../slideLayouts/slideLayout1.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slideLayout" Target="../slideLayouts/slideLayout1.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slideLayout" Target="../slideLayouts/slideLayout1.xml"/><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1.png"/><Relationship Id="rId3" Type="http://schemas.openxmlformats.org/officeDocument/2006/relationships/slideLayout" Target="../slideLayouts/slideLayout1.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slideLayout" Target="../slideLayouts/slideLayout1.xml"/><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slideLayout" Target="../slideLayouts/slideLayout1.xml"/><Relationship Id="rId5"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png"/><Relationship Id="rId4" Type="http://schemas.openxmlformats.org/officeDocument/2006/relationships/slideLayout" Target="../slideLayouts/slideLayout1.xml"/><Relationship Id="rId5"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slideLayout" Target="../slideLayouts/slideLayout1.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1.png"/><Relationship Id="rId3" Type="http://schemas.openxmlformats.org/officeDocument/2006/relationships/slideLayout" Target="../slideLayouts/slideLayout1.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pn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slideLayout" Target="../slideLayouts/slideLayout1.xml"/><Relationship Id="rId5"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image" Target="../media/image-43-3.png"/><Relationship Id="rId4" Type="http://schemas.openxmlformats.org/officeDocument/2006/relationships/slideLayout" Target="../slideLayouts/slideLayout1.xml"/><Relationship Id="rId5"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1.png"/><Relationship Id="rId3" Type="http://schemas.openxmlformats.org/officeDocument/2006/relationships/slideLayout" Target="../slideLayouts/slideLayout1.xml"/><Relationship Id="rId4"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9722815" y="548640"/>
            <a:ext cx="1828800" cy="1828800"/>
          </a:xfrm>
          <a:prstGeom prst="rect">
            <a:avLst/>
          </a:prstGeom>
          <a:solidFill>
            <a:srgbClr val="0A5694">
              <a:alpha val="70000"/>
            </a:srgbClr>
          </a:solidFill>
          <a:ln/>
        </p:spPr>
      </p:sp>
      <p:sp>
        <p:nvSpPr>
          <p:cNvPr id="3" name="Shape 1"/>
          <p:cNvSpPr/>
          <p:nvPr/>
        </p:nvSpPr>
        <p:spPr>
          <a:xfrm rot="2700000">
            <a:off x="10980115" y="525780"/>
            <a:ext cx="1234440" cy="1234440"/>
          </a:xfrm>
          <a:prstGeom prst="rect">
            <a:avLst/>
          </a:prstGeom>
          <a:solidFill>
            <a:srgbClr val="2BB3B1">
              <a:alpha val="55000"/>
            </a:srgbClr>
          </a:solidFill>
          <a:ln/>
        </p:spPr>
      </p:sp>
      <p:sp>
        <p:nvSpPr>
          <p:cNvPr id="4" name="Shape 2"/>
          <p:cNvSpPr/>
          <p:nvPr/>
        </p:nvSpPr>
        <p:spPr>
          <a:xfrm rot="2700000">
            <a:off x="10568635" y="11430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548640" y="1965960"/>
            <a:ext cx="7315200" cy="292608"/>
          </a:xfrm>
          <a:prstGeom prst="rect">
            <a:avLst/>
          </a:prstGeom>
          <a:noFill/>
          <a:ln/>
        </p:spPr>
        <p:txBody>
          <a:bodyPr wrap="square" lIns="0" tIns="0" rIns="0" bIns="0" rtlCol="0" anchor="ctr"/>
          <a:lstStyle/>
          <a:p>
            <a:pPr algn="l" indent="0" marL="0">
              <a:buNone/>
            </a:pPr>
            <a:r>
              <a:rPr lang="en-US" sz="1200" b="1" spc="200" kern="0" dirty="0">
                <a:solidFill>
                  <a:srgbClr val="2BB3B1"/>
                </a:solidFill>
                <a:latin typeface="Calibri" pitchFamily="34" charset="0"/>
                <a:ea typeface="Calibri" pitchFamily="34" charset="-122"/>
                <a:cs typeface="Calibri" pitchFamily="34" charset="-120"/>
              </a:rPr>
              <a:t>MACIDTON STRATEGY WORKBOOK</a:t>
            </a:r>
            <a:endParaRPr lang="en-US" sz="1200" dirty="0"/>
          </a:p>
        </p:txBody>
      </p:sp>
      <p:sp>
        <p:nvSpPr>
          <p:cNvPr id="7" name="Text 4"/>
          <p:cNvSpPr/>
          <p:nvPr/>
        </p:nvSpPr>
        <p:spPr>
          <a:xfrm>
            <a:off x="548640" y="2377440"/>
            <a:ext cx="8778240" cy="1463040"/>
          </a:xfrm>
          <a:prstGeom prst="rect">
            <a:avLst/>
          </a:prstGeom>
          <a:noFill/>
          <a:ln/>
        </p:spPr>
        <p:txBody>
          <a:bodyPr wrap="square" lIns="0" tIns="0" rIns="0" bIns="0" rtlCol="0" anchor="ctr"/>
          <a:lstStyle/>
          <a:p>
            <a:pPr indent="0" marL="0">
              <a:buNone/>
            </a:pPr>
            <a:r>
              <a:rPr lang="en-US" sz="4800" b="1" dirty="0">
                <a:solidFill>
                  <a:srgbClr val="FFFFFF"/>
                </a:solidFill>
                <a:latin typeface="Calibri" pitchFamily="34" charset="0"/>
                <a:ea typeface="Calibri" pitchFamily="34" charset="-122"/>
                <a:cs typeface="Calibri" pitchFamily="34" charset="-120"/>
              </a:rPr>
              <a:t>Running The Workshops</a:t>
            </a:r>
            <a:endParaRPr lang="en-US" sz="4800" dirty="0"/>
          </a:p>
        </p:txBody>
      </p:sp>
      <p:sp>
        <p:nvSpPr>
          <p:cNvPr id="8" name="Text 5"/>
          <p:cNvSpPr/>
          <p:nvPr/>
        </p:nvSpPr>
        <p:spPr>
          <a:xfrm>
            <a:off x="548640" y="3566160"/>
            <a:ext cx="7680960" cy="82296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A facilitator's guide to the SME Strategy Workbook sessions</a:t>
            </a:r>
            <a:endParaRPr lang="en-US" sz="2000" dirty="0"/>
          </a:p>
        </p:txBody>
      </p:sp>
      <p:sp>
        <p:nvSpPr>
          <p:cNvPr id="9" name="Text 6"/>
          <p:cNvSpPr/>
          <p:nvPr/>
        </p:nvSpPr>
        <p:spPr>
          <a:xfrm>
            <a:off x="548640" y="4572000"/>
            <a:ext cx="7315200" cy="365760"/>
          </a:xfrm>
          <a:prstGeom prst="rect">
            <a:avLst/>
          </a:prstGeom>
          <a:noFill/>
          <a:ln/>
        </p:spPr>
        <p:txBody>
          <a:bodyPr wrap="square" lIns="0" tIns="0" rIns="0" bIns="0" rtlCol="0" anchor="ctr"/>
          <a:lstStyle/>
          <a:p>
            <a:pPr indent="0" marL="0">
              <a:buNone/>
            </a:pPr>
            <a:r>
              <a:rPr lang="en-US" sz="1300" dirty="0">
                <a:solidFill>
                  <a:srgbClr val="2BB3B1"/>
                </a:solidFill>
                <a:latin typeface="Calibri" pitchFamily="34" charset="0"/>
                <a:ea typeface="Calibri" pitchFamily="34" charset="-122"/>
                <a:cs typeface="Calibri" pitchFamily="34" charset="-120"/>
              </a:rPr>
              <a:t>For anyone running a session: owners, advisers and facilitators</a:t>
            </a:r>
            <a:endParaRPr lang="en-US" sz="1300" dirty="0"/>
          </a:p>
        </p:txBody>
      </p:sp>
      <p:sp>
        <p:nvSpPr>
          <p:cNvPr id="10" name="Text 7"/>
          <p:cNvSpPr/>
          <p:nvPr/>
        </p:nvSpPr>
        <p:spPr>
          <a:xfrm>
            <a:off x="548640" y="6309360"/>
            <a:ext cx="3657600" cy="274320"/>
          </a:xfrm>
          <a:prstGeom prst="rect">
            <a:avLst/>
          </a:prstGeom>
          <a:noFill/>
          <a:ln/>
        </p:spPr>
        <p:txBody>
          <a:bodyPr wrap="square" lIns="0" tIns="0" rIns="0" bIns="0" rtlCol="0" anchor="ctr"/>
          <a:lstStyle/>
          <a:p>
            <a:pPr indent="0" marL="0">
              <a:buNone/>
            </a:pPr>
            <a:r>
              <a:rPr lang="en-US" sz="1000" dirty="0">
                <a:solidFill>
                  <a:srgbClr val="CADCFC"/>
                </a:solidFill>
                <a:latin typeface="Calibri" pitchFamily="34" charset="0"/>
                <a:ea typeface="Calibri" pitchFamily="34" charset="-122"/>
                <a:cs typeface="Calibri" pitchFamily="34" charset="-120"/>
              </a:rPr>
              <a:t>Facilitator Edition</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7315200" cy="292608"/>
          </a:xfrm>
          <a:prstGeom prst="rect">
            <a:avLst/>
          </a:prstGeom>
          <a:noFill/>
          <a:ln/>
        </p:spPr>
        <p:txBody>
          <a:bodyPr wrap="square" lIns="0" tIns="0" rIns="0" bIns="0" rtlCol="0" anchor="ctr"/>
          <a:lstStyle/>
          <a:p>
            <a:pPr algn="l" indent="0" marL="0">
              <a:buNone/>
            </a:pPr>
            <a:r>
              <a:rPr lang="en-US" sz="1200" b="1" spc="200" kern="0" dirty="0">
                <a:solidFill>
                  <a:srgbClr val="0A5694"/>
                </a:solidFill>
                <a:latin typeface="Calibri" pitchFamily="34" charset="0"/>
                <a:ea typeface="Calibri" pitchFamily="34" charset="-122"/>
                <a:cs typeface="Calibri" pitchFamily="34" charset="-120"/>
              </a:rPr>
              <a:t>BEFORE YOU BEGIN · 1 OF 2</a:t>
            </a:r>
            <a:endParaRPr lang="en-US" sz="1200" dirty="0"/>
          </a:p>
        </p:txBody>
      </p:sp>
      <p:sp>
        <p:nvSpPr>
          <p:cNvPr id="3" name="Text 1"/>
          <p:cNvSpPr/>
          <p:nvPr/>
        </p:nvSpPr>
        <p:spPr>
          <a:xfrm>
            <a:off x="548640" y="749808"/>
            <a:ext cx="10515600" cy="685800"/>
          </a:xfrm>
          <a:prstGeom prst="rect">
            <a:avLst/>
          </a:prstGeom>
          <a:noFill/>
          <a:ln/>
        </p:spPr>
        <p:txBody>
          <a:bodyPr wrap="square" lIns="0" tIns="0" rIns="0" bIns="0" rtlCol="0" anchor="ctr"/>
          <a:lstStyle/>
          <a:p>
            <a:pPr indent="0" marL="0">
              <a:buNone/>
            </a:pPr>
            <a:r>
              <a:rPr lang="en-US" sz="3200" b="1" dirty="0">
                <a:solidFill>
                  <a:srgbClr val="171E60"/>
                </a:solidFill>
                <a:latin typeface="Calibri" pitchFamily="34" charset="0"/>
                <a:ea typeface="Calibri" pitchFamily="34" charset="-122"/>
                <a:cs typeface="Calibri" pitchFamily="34" charset="-120"/>
              </a:rPr>
              <a:t>How These Workshops Work</a:t>
            </a:r>
            <a:endParaRPr lang="en-US" sz="3200" dirty="0"/>
          </a:p>
        </p:txBody>
      </p:sp>
      <p:sp>
        <p:nvSpPr>
          <p:cNvPr id="4" name="Text 2"/>
          <p:cNvSpPr/>
          <p:nvPr/>
        </p:nvSpPr>
        <p:spPr>
          <a:xfrm>
            <a:off x="548640" y="1371600"/>
            <a:ext cx="9875520" cy="457200"/>
          </a:xfrm>
          <a:prstGeom prst="rect">
            <a:avLst/>
          </a:prstGeom>
          <a:noFill/>
          <a:ln/>
        </p:spPr>
        <p:txBody>
          <a:bodyPr wrap="square" lIns="0" tIns="0" rIns="0" bIns="0" rtlCol="0" anchor="ctr"/>
          <a:lstStyle/>
          <a:p>
            <a:pPr indent="0" marL="0">
              <a:buNone/>
            </a:pPr>
            <a:r>
              <a:rPr lang="en-US" sz="1500" dirty="0">
                <a:solidFill>
                  <a:srgbClr val="5B6275"/>
                </a:solidFill>
                <a:latin typeface="Calibri" pitchFamily="34" charset="0"/>
                <a:ea typeface="Calibri" pitchFamily="34" charset="-122"/>
                <a:cs typeface="Calibri" pitchFamily="34" charset="-120"/>
              </a:rPr>
              <a:t>Four ground rules that hold for every session in this guide.</a:t>
            </a:r>
            <a:endParaRPr lang="en-US" sz="1500" dirty="0"/>
          </a:p>
        </p:txBody>
      </p:sp>
      <p:sp>
        <p:nvSpPr>
          <p:cNvPr id="5" name="Shape 3"/>
          <p:cNvSpPr/>
          <p:nvPr/>
        </p:nvSpPr>
        <p:spPr>
          <a:xfrm>
            <a:off x="640080" y="2057400"/>
            <a:ext cx="566928" cy="566928"/>
          </a:xfrm>
          <a:prstGeom prst="ellipse">
            <a:avLst/>
          </a:prstGeom>
          <a:solidFill>
            <a:srgbClr val="0A5694"/>
          </a:solidFill>
          <a:ln/>
        </p:spPr>
      </p:sp>
      <p:pic>
        <p:nvPicPr>
          <p:cNvPr id="6" name="Image 0" descr="preencoded.png">    </p:cNvPr>
          <p:cNvPicPr>
            <a:picLocks noChangeAspect="1"/>
          </p:cNvPicPr>
          <p:nvPr/>
        </p:nvPicPr>
        <p:blipFill>
          <a:blip r:embed="rId1"/>
          <a:stretch>
            <a:fillRect/>
          </a:stretch>
        </p:blipFill>
        <p:spPr>
          <a:xfrm>
            <a:off x="768096" y="2185416"/>
            <a:ext cx="310896" cy="310896"/>
          </a:xfrm>
          <a:prstGeom prst="rect">
            <a:avLst/>
          </a:prstGeom>
        </p:spPr>
      </p:pic>
      <p:sp>
        <p:nvSpPr>
          <p:cNvPr id="7" name="Text 4"/>
          <p:cNvSpPr/>
          <p:nvPr/>
        </p:nvSpPr>
        <p:spPr>
          <a:xfrm>
            <a:off x="1463040" y="2002536"/>
            <a:ext cx="9692640" cy="365760"/>
          </a:xfrm>
          <a:prstGeom prst="rect">
            <a:avLst/>
          </a:prstGeom>
          <a:noFill/>
          <a:ln/>
        </p:spPr>
        <p:txBody>
          <a:bodyPr wrap="square" lIns="0" tIns="0" rIns="0" bIns="0" rtlCol="0" anchor="ctr"/>
          <a:lstStyle/>
          <a:p>
            <a:pPr indent="0" marL="0">
              <a:buNone/>
            </a:pPr>
            <a:r>
              <a:rPr lang="en-US" sz="1700" b="1" dirty="0">
                <a:solidFill>
                  <a:srgbClr val="171E60"/>
                </a:solidFill>
                <a:latin typeface="Calibri" pitchFamily="34" charset="0"/>
                <a:ea typeface="Calibri" pitchFamily="34" charset="-122"/>
                <a:cs typeface="Calibri" pitchFamily="34" charset="-120"/>
              </a:rPr>
              <a:t>Block Real Time</a:t>
            </a:r>
            <a:endParaRPr lang="en-US" sz="1700" dirty="0"/>
          </a:p>
        </p:txBody>
      </p:sp>
      <p:sp>
        <p:nvSpPr>
          <p:cNvPr id="8" name="Text 5"/>
          <p:cNvSpPr/>
          <p:nvPr/>
        </p:nvSpPr>
        <p:spPr>
          <a:xfrm>
            <a:off x="1463040" y="2359152"/>
            <a:ext cx="9966960" cy="594360"/>
          </a:xfrm>
          <a:prstGeom prst="rect">
            <a:avLst/>
          </a:prstGeom>
          <a:noFill/>
          <a:ln/>
        </p:spPr>
        <p:txBody>
          <a:bodyPr wrap="square" lIns="0" tIns="0" rIns="0" bIns="0" rtlCol="0" anchor="ctr"/>
          <a:lstStyle/>
          <a:p>
            <a:pPr indent="0" marL="0">
              <a:lnSpc>
                <a:spcPct val="112000"/>
              </a:lnSpc>
              <a:buNone/>
            </a:pPr>
            <a:r>
              <a:rPr lang="en-US" sz="1350" dirty="0">
                <a:solidFill>
                  <a:srgbClr val="1F2430"/>
                </a:solidFill>
                <a:latin typeface="Calibri" pitchFamily="34" charset="0"/>
                <a:ea typeface="Calibri" pitchFamily="34" charset="-122"/>
                <a:cs typeface="Calibri" pitchFamily="34" charset="-120"/>
              </a:rPr>
              <a:t>Each session runs 4 to 6 hours. Put the whole day aside rather than trying to split it across a week.</a:t>
            </a:r>
            <a:endParaRPr lang="en-US" sz="1350" dirty="0"/>
          </a:p>
        </p:txBody>
      </p:sp>
      <p:sp>
        <p:nvSpPr>
          <p:cNvPr id="9" name="Shape 6"/>
          <p:cNvSpPr/>
          <p:nvPr/>
        </p:nvSpPr>
        <p:spPr>
          <a:xfrm>
            <a:off x="640080" y="2971800"/>
            <a:ext cx="10881360" cy="0"/>
          </a:xfrm>
          <a:prstGeom prst="line">
            <a:avLst/>
          </a:prstGeom>
          <a:noFill/>
          <a:ln w="9525">
            <a:solidFill>
              <a:srgbClr val="D5DBE5"/>
            </a:solidFill>
            <a:prstDash val="solid"/>
          </a:ln>
        </p:spPr>
      </p:sp>
      <p:sp>
        <p:nvSpPr>
          <p:cNvPr id="10" name="Shape 7"/>
          <p:cNvSpPr/>
          <p:nvPr/>
        </p:nvSpPr>
        <p:spPr>
          <a:xfrm>
            <a:off x="640080" y="3136392"/>
            <a:ext cx="566928" cy="566928"/>
          </a:xfrm>
          <a:prstGeom prst="ellipse">
            <a:avLst/>
          </a:prstGeom>
          <a:solidFill>
            <a:srgbClr val="2BB3B1"/>
          </a:solidFill>
          <a:ln/>
        </p:spPr>
      </p:sp>
      <p:pic>
        <p:nvPicPr>
          <p:cNvPr id="11" name="Image 1" descr="preencoded.png">    </p:cNvPr>
          <p:cNvPicPr>
            <a:picLocks noChangeAspect="1"/>
          </p:cNvPicPr>
          <p:nvPr/>
        </p:nvPicPr>
        <p:blipFill>
          <a:blip r:embed="rId2"/>
          <a:stretch>
            <a:fillRect/>
          </a:stretch>
        </p:blipFill>
        <p:spPr>
          <a:xfrm>
            <a:off x="768096" y="3264408"/>
            <a:ext cx="310896" cy="310896"/>
          </a:xfrm>
          <a:prstGeom prst="rect">
            <a:avLst/>
          </a:prstGeom>
        </p:spPr>
      </p:pic>
      <p:sp>
        <p:nvSpPr>
          <p:cNvPr id="12" name="Text 8"/>
          <p:cNvSpPr/>
          <p:nvPr/>
        </p:nvSpPr>
        <p:spPr>
          <a:xfrm>
            <a:off x="1463040" y="3081528"/>
            <a:ext cx="9692640" cy="365760"/>
          </a:xfrm>
          <a:prstGeom prst="rect">
            <a:avLst/>
          </a:prstGeom>
          <a:noFill/>
          <a:ln/>
        </p:spPr>
        <p:txBody>
          <a:bodyPr wrap="square" lIns="0" tIns="0" rIns="0" bIns="0" rtlCol="0" anchor="ctr"/>
          <a:lstStyle/>
          <a:p>
            <a:pPr indent="0" marL="0">
              <a:buNone/>
            </a:pPr>
            <a:r>
              <a:rPr lang="en-US" sz="1700" b="1" dirty="0">
                <a:solidFill>
                  <a:srgbClr val="171E60"/>
                </a:solidFill>
                <a:latin typeface="Calibri" pitchFamily="34" charset="0"/>
                <a:ea typeface="Calibri" pitchFamily="34" charset="-122"/>
                <a:cs typeface="Calibri" pitchFamily="34" charset="-120"/>
              </a:rPr>
              <a:t>Invite The Whole Room</a:t>
            </a:r>
            <a:endParaRPr lang="en-US" sz="1700" dirty="0"/>
          </a:p>
        </p:txBody>
      </p:sp>
      <p:sp>
        <p:nvSpPr>
          <p:cNvPr id="13" name="Text 9"/>
          <p:cNvSpPr/>
          <p:nvPr/>
        </p:nvSpPr>
        <p:spPr>
          <a:xfrm>
            <a:off x="1463040" y="3438144"/>
            <a:ext cx="9966960" cy="594360"/>
          </a:xfrm>
          <a:prstGeom prst="rect">
            <a:avLst/>
          </a:prstGeom>
          <a:noFill/>
          <a:ln/>
        </p:spPr>
        <p:txBody>
          <a:bodyPr wrap="square" lIns="0" tIns="0" rIns="0" bIns="0" rtlCol="0" anchor="ctr"/>
          <a:lstStyle/>
          <a:p>
            <a:pPr indent="0" marL="0">
              <a:lnSpc>
                <a:spcPct val="112000"/>
              </a:lnSpc>
              <a:buNone/>
            </a:pPr>
            <a:r>
              <a:rPr lang="en-US" sz="1350" dirty="0">
                <a:solidFill>
                  <a:srgbClr val="1F2430"/>
                </a:solidFill>
                <a:latin typeface="Calibri" pitchFamily="34" charset="0"/>
                <a:ea typeface="Calibri" pitchFamily="34" charset="-122"/>
                <a:cs typeface="Calibri" pitchFamily="34" charset="-120"/>
              </a:rPr>
              <a:t>Bring everyone with a stake in the outcome: supervisors and frontline people who see the evidence firsthand, alongside the leadership team.</a:t>
            </a:r>
            <a:endParaRPr lang="en-US" sz="1350" dirty="0"/>
          </a:p>
        </p:txBody>
      </p:sp>
      <p:sp>
        <p:nvSpPr>
          <p:cNvPr id="14" name="Shape 10"/>
          <p:cNvSpPr/>
          <p:nvPr/>
        </p:nvSpPr>
        <p:spPr>
          <a:xfrm>
            <a:off x="640080" y="4050792"/>
            <a:ext cx="10881360" cy="0"/>
          </a:xfrm>
          <a:prstGeom prst="line">
            <a:avLst/>
          </a:prstGeom>
          <a:noFill/>
          <a:ln w="9525">
            <a:solidFill>
              <a:srgbClr val="D5DBE5"/>
            </a:solidFill>
            <a:prstDash val="solid"/>
          </a:ln>
        </p:spPr>
      </p:sp>
      <p:sp>
        <p:nvSpPr>
          <p:cNvPr id="15" name="Shape 11"/>
          <p:cNvSpPr/>
          <p:nvPr/>
        </p:nvSpPr>
        <p:spPr>
          <a:xfrm>
            <a:off x="640080" y="4215384"/>
            <a:ext cx="566928" cy="566928"/>
          </a:xfrm>
          <a:prstGeom prst="ellipse">
            <a:avLst/>
          </a:prstGeom>
          <a:solidFill>
            <a:srgbClr val="FFB545"/>
          </a:solidFill>
          <a:ln/>
        </p:spPr>
      </p:sp>
      <p:pic>
        <p:nvPicPr>
          <p:cNvPr id="16" name="Image 2" descr="preencoded.png">    </p:cNvPr>
          <p:cNvPicPr>
            <a:picLocks noChangeAspect="1"/>
          </p:cNvPicPr>
          <p:nvPr/>
        </p:nvPicPr>
        <p:blipFill>
          <a:blip r:embed="rId3"/>
          <a:stretch>
            <a:fillRect/>
          </a:stretch>
        </p:blipFill>
        <p:spPr>
          <a:xfrm>
            <a:off x="768096" y="4343400"/>
            <a:ext cx="310896" cy="310896"/>
          </a:xfrm>
          <a:prstGeom prst="rect">
            <a:avLst/>
          </a:prstGeom>
        </p:spPr>
      </p:pic>
      <p:sp>
        <p:nvSpPr>
          <p:cNvPr id="17" name="Text 12"/>
          <p:cNvSpPr/>
          <p:nvPr/>
        </p:nvSpPr>
        <p:spPr>
          <a:xfrm>
            <a:off x="1463040" y="4160520"/>
            <a:ext cx="9692640" cy="365760"/>
          </a:xfrm>
          <a:prstGeom prst="rect">
            <a:avLst/>
          </a:prstGeom>
          <a:noFill/>
          <a:ln/>
        </p:spPr>
        <p:txBody>
          <a:bodyPr wrap="square" lIns="0" tIns="0" rIns="0" bIns="0" rtlCol="0" anchor="ctr"/>
          <a:lstStyle/>
          <a:p>
            <a:pPr indent="0" marL="0">
              <a:buNone/>
            </a:pPr>
            <a:r>
              <a:rPr lang="en-US" sz="1700" b="1" dirty="0">
                <a:solidFill>
                  <a:srgbClr val="171E60"/>
                </a:solidFill>
                <a:latin typeface="Calibri" pitchFamily="34" charset="0"/>
                <a:ea typeface="Calibri" pitchFamily="34" charset="-122"/>
                <a:cs typeface="Calibri" pitchFamily="34" charset="-120"/>
              </a:rPr>
              <a:t>No Idea Is A Bad Idea</a:t>
            </a:r>
            <a:endParaRPr lang="en-US" sz="1700" dirty="0"/>
          </a:p>
        </p:txBody>
      </p:sp>
      <p:sp>
        <p:nvSpPr>
          <p:cNvPr id="18" name="Text 13"/>
          <p:cNvSpPr/>
          <p:nvPr/>
        </p:nvSpPr>
        <p:spPr>
          <a:xfrm>
            <a:off x="1463040" y="4517136"/>
            <a:ext cx="9966960" cy="594360"/>
          </a:xfrm>
          <a:prstGeom prst="rect">
            <a:avLst/>
          </a:prstGeom>
          <a:noFill/>
          <a:ln/>
        </p:spPr>
        <p:txBody>
          <a:bodyPr wrap="square" lIns="0" tIns="0" rIns="0" bIns="0" rtlCol="0" anchor="ctr"/>
          <a:lstStyle/>
          <a:p>
            <a:pPr indent="0" marL="0">
              <a:lnSpc>
                <a:spcPct val="112000"/>
              </a:lnSpc>
              <a:buNone/>
            </a:pPr>
            <a:r>
              <a:rPr lang="en-US" sz="1350" dirty="0">
                <a:solidFill>
                  <a:srgbClr val="1F2430"/>
                </a:solidFill>
                <a:latin typeface="Calibri" pitchFamily="34" charset="0"/>
                <a:ea typeface="Calibri" pitchFamily="34" charset="-122"/>
                <a:cs typeface="Calibri" pitchFamily="34" charset="-120"/>
              </a:rPr>
              <a:t>Every contribution goes on the board at this stage. Judging ideas early is what keeps the quiet half of the room quiet.</a:t>
            </a:r>
            <a:endParaRPr lang="en-US" sz="1350" dirty="0"/>
          </a:p>
        </p:txBody>
      </p:sp>
      <p:sp>
        <p:nvSpPr>
          <p:cNvPr id="19" name="Shape 14"/>
          <p:cNvSpPr/>
          <p:nvPr/>
        </p:nvSpPr>
        <p:spPr>
          <a:xfrm>
            <a:off x="640080" y="5129784"/>
            <a:ext cx="10881360" cy="0"/>
          </a:xfrm>
          <a:prstGeom prst="line">
            <a:avLst/>
          </a:prstGeom>
          <a:noFill/>
          <a:ln w="9525">
            <a:solidFill>
              <a:srgbClr val="D5DBE5"/>
            </a:solidFill>
            <a:prstDash val="solid"/>
          </a:ln>
        </p:spPr>
      </p:sp>
      <p:sp>
        <p:nvSpPr>
          <p:cNvPr id="20" name="Shape 15"/>
          <p:cNvSpPr/>
          <p:nvPr/>
        </p:nvSpPr>
        <p:spPr>
          <a:xfrm>
            <a:off x="640080" y="5294376"/>
            <a:ext cx="566928" cy="566928"/>
          </a:xfrm>
          <a:prstGeom prst="ellipse">
            <a:avLst/>
          </a:prstGeom>
          <a:solidFill>
            <a:srgbClr val="171E60"/>
          </a:solidFill>
          <a:ln/>
        </p:spPr>
      </p:sp>
      <p:pic>
        <p:nvPicPr>
          <p:cNvPr id="21" name="Image 3" descr="preencoded.png">    </p:cNvPr>
          <p:cNvPicPr>
            <a:picLocks noChangeAspect="1"/>
          </p:cNvPicPr>
          <p:nvPr/>
        </p:nvPicPr>
        <p:blipFill>
          <a:blip r:embed="rId4"/>
          <a:stretch>
            <a:fillRect/>
          </a:stretch>
        </p:blipFill>
        <p:spPr>
          <a:xfrm>
            <a:off x="768096" y="5422392"/>
            <a:ext cx="310896" cy="310896"/>
          </a:xfrm>
          <a:prstGeom prst="rect">
            <a:avLst/>
          </a:prstGeom>
        </p:spPr>
      </p:pic>
      <p:sp>
        <p:nvSpPr>
          <p:cNvPr id="22" name="Text 16"/>
          <p:cNvSpPr/>
          <p:nvPr/>
        </p:nvSpPr>
        <p:spPr>
          <a:xfrm>
            <a:off x="1463040" y="5239512"/>
            <a:ext cx="9692640" cy="365760"/>
          </a:xfrm>
          <a:prstGeom prst="rect">
            <a:avLst/>
          </a:prstGeom>
          <a:noFill/>
          <a:ln/>
        </p:spPr>
        <p:txBody>
          <a:bodyPr wrap="square" lIns="0" tIns="0" rIns="0" bIns="0" rtlCol="0" anchor="ctr"/>
          <a:lstStyle/>
          <a:p>
            <a:pPr indent="0" marL="0">
              <a:buNone/>
            </a:pPr>
            <a:r>
              <a:rPr lang="en-US" sz="1700" b="1" dirty="0">
                <a:solidFill>
                  <a:srgbClr val="171E60"/>
                </a:solidFill>
                <a:latin typeface="Calibri" pitchFamily="34" charset="0"/>
                <a:ea typeface="Calibri" pitchFamily="34" charset="-122"/>
                <a:cs typeface="Calibri" pitchFamily="34" charset="-120"/>
              </a:rPr>
              <a:t>Listen Before You Rank</a:t>
            </a:r>
            <a:endParaRPr lang="en-US" sz="1700" dirty="0"/>
          </a:p>
        </p:txBody>
      </p:sp>
      <p:sp>
        <p:nvSpPr>
          <p:cNvPr id="23" name="Text 17"/>
          <p:cNvSpPr/>
          <p:nvPr/>
        </p:nvSpPr>
        <p:spPr>
          <a:xfrm>
            <a:off x="1463040" y="5596128"/>
            <a:ext cx="9966960" cy="594360"/>
          </a:xfrm>
          <a:prstGeom prst="rect">
            <a:avLst/>
          </a:prstGeom>
          <a:noFill/>
          <a:ln/>
        </p:spPr>
        <p:txBody>
          <a:bodyPr wrap="square" lIns="0" tIns="0" rIns="0" bIns="0" rtlCol="0" anchor="ctr"/>
          <a:lstStyle/>
          <a:p>
            <a:pPr indent="0" marL="0">
              <a:lnSpc>
                <a:spcPct val="112000"/>
              </a:lnSpc>
              <a:buNone/>
            </a:pPr>
            <a:r>
              <a:rPr lang="en-US" sz="1350" dirty="0">
                <a:solidFill>
                  <a:srgbClr val="1F2430"/>
                </a:solidFill>
                <a:latin typeface="Calibri" pitchFamily="34" charset="0"/>
                <a:ea typeface="Calibri" pitchFamily="34" charset="-122"/>
                <a:cs typeface="Calibri" pitchFamily="34" charset="-120"/>
              </a:rPr>
              <a:t>The group hears every answer before anyone starts sorting them into good and bad.</a:t>
            </a:r>
            <a:endParaRPr lang="en-US" sz="1350" dirty="0"/>
          </a:p>
        </p:txBody>
      </p:sp>
      <p:sp>
        <p:nvSpPr>
          <p:cNvPr id="24" name="Text 1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25" name="Text 1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1</a:t>
            </a:r>
            <a:endParaRPr lang="en-US" sz="900" dirty="0"/>
          </a:p>
        </p:txBody>
      </p:sp>
      <p:pic>
        <p:nvPicPr>
          <p:cNvPr id="26" name="Image 4" descr="/tmp/claude-0/-home-claude/754c0540-6da9-5381-8d41-75a2b7ba52de/scratchpad/vitalease_src/unpacked/ppt/media/image2.png">    </p:cNvPr>
          <p:cNvPicPr>
            <a:picLocks noChangeAspect="1"/>
          </p:cNvPicPr>
          <p:nvPr/>
        </p:nvPicPr>
        <p:blipFill>
          <a:blip r:embed="rId5"/>
          <a:stretch>
            <a:fillRect/>
          </a:stretch>
        </p:blipFill>
        <p:spPr>
          <a:xfrm>
            <a:off x="10042855" y="6345936"/>
            <a:ext cx="1188720" cy="32918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7315200" cy="292608"/>
          </a:xfrm>
          <a:prstGeom prst="rect">
            <a:avLst/>
          </a:prstGeom>
          <a:noFill/>
          <a:ln/>
        </p:spPr>
        <p:txBody>
          <a:bodyPr wrap="square" lIns="0" tIns="0" rIns="0" bIns="0" rtlCol="0" anchor="ctr"/>
          <a:lstStyle/>
          <a:p>
            <a:pPr algn="l" indent="0" marL="0">
              <a:buNone/>
            </a:pPr>
            <a:r>
              <a:rPr lang="en-US" sz="1200" b="1" spc="200" kern="0" dirty="0">
                <a:solidFill>
                  <a:srgbClr val="0A5694"/>
                </a:solidFill>
                <a:latin typeface="Calibri" pitchFamily="34" charset="0"/>
                <a:ea typeface="Calibri" pitchFamily="34" charset="-122"/>
                <a:cs typeface="Calibri" pitchFamily="34" charset="-120"/>
              </a:rPr>
              <a:t>BEFORE YOU BEGIN · 2 OF 2</a:t>
            </a:r>
            <a:endParaRPr lang="en-US" sz="1200" dirty="0"/>
          </a:p>
        </p:txBody>
      </p:sp>
      <p:sp>
        <p:nvSpPr>
          <p:cNvPr id="3" name="Text 1"/>
          <p:cNvSpPr/>
          <p:nvPr/>
        </p:nvSpPr>
        <p:spPr>
          <a:xfrm>
            <a:off x="548640" y="749808"/>
            <a:ext cx="10515600" cy="685800"/>
          </a:xfrm>
          <a:prstGeom prst="rect">
            <a:avLst/>
          </a:prstGeom>
          <a:noFill/>
          <a:ln/>
        </p:spPr>
        <p:txBody>
          <a:bodyPr wrap="square" lIns="0" tIns="0" rIns="0" bIns="0" rtlCol="0" anchor="ctr"/>
          <a:lstStyle/>
          <a:p>
            <a:pPr indent="0" marL="0">
              <a:buNone/>
            </a:pPr>
            <a:r>
              <a:rPr lang="en-US" sz="3200" b="1" dirty="0">
                <a:solidFill>
                  <a:srgbClr val="171E60"/>
                </a:solidFill>
                <a:latin typeface="Calibri" pitchFamily="34" charset="0"/>
                <a:ea typeface="Calibri" pitchFamily="34" charset="-122"/>
                <a:cs typeface="Calibri" pitchFamily="34" charset="-120"/>
              </a:rPr>
              <a:t>How To Run Each Session</a:t>
            </a:r>
            <a:endParaRPr lang="en-US" sz="3200" dirty="0"/>
          </a:p>
        </p:txBody>
      </p:sp>
      <p:sp>
        <p:nvSpPr>
          <p:cNvPr id="4" name="Text 2"/>
          <p:cNvSpPr/>
          <p:nvPr/>
        </p:nvSpPr>
        <p:spPr>
          <a:xfrm>
            <a:off x="548640" y="1371600"/>
            <a:ext cx="9875520" cy="457200"/>
          </a:xfrm>
          <a:prstGeom prst="rect">
            <a:avLst/>
          </a:prstGeom>
          <a:noFill/>
          <a:ln/>
        </p:spPr>
        <p:txBody>
          <a:bodyPr wrap="square" lIns="0" tIns="0" rIns="0" bIns="0" rtlCol="0" anchor="ctr"/>
          <a:lstStyle/>
          <a:p>
            <a:pPr indent="0" marL="0">
              <a:buNone/>
            </a:pPr>
            <a:r>
              <a:rPr lang="en-US" sz="1500" dirty="0">
                <a:solidFill>
                  <a:srgbClr val="5B6275"/>
                </a:solidFill>
                <a:latin typeface="Calibri" pitchFamily="34" charset="0"/>
                <a:ea typeface="Calibri" pitchFamily="34" charset="-122"/>
                <a:cs typeface="Calibri" pitchFamily="34" charset="-120"/>
              </a:rPr>
              <a:t>The sequence that keeps a session honest: question, board, then agreement.</a:t>
            </a:r>
            <a:endParaRPr lang="en-US" sz="1500" dirty="0"/>
          </a:p>
        </p:txBody>
      </p:sp>
      <p:sp>
        <p:nvSpPr>
          <p:cNvPr id="5" name="Shape 3"/>
          <p:cNvSpPr/>
          <p:nvPr/>
        </p:nvSpPr>
        <p:spPr>
          <a:xfrm>
            <a:off x="640080" y="2057400"/>
            <a:ext cx="566928" cy="566928"/>
          </a:xfrm>
          <a:prstGeom prst="ellipse">
            <a:avLst/>
          </a:prstGeom>
          <a:solidFill>
            <a:srgbClr val="0A5694"/>
          </a:solidFill>
          <a:ln/>
        </p:spPr>
      </p:sp>
      <p:pic>
        <p:nvPicPr>
          <p:cNvPr id="6" name="Image 0" descr="preencoded.png">    </p:cNvPr>
          <p:cNvPicPr>
            <a:picLocks noChangeAspect="1"/>
          </p:cNvPicPr>
          <p:nvPr/>
        </p:nvPicPr>
        <p:blipFill>
          <a:blip r:embed="rId1"/>
          <a:stretch>
            <a:fillRect/>
          </a:stretch>
        </p:blipFill>
        <p:spPr>
          <a:xfrm>
            <a:off x="768096" y="2185416"/>
            <a:ext cx="310896" cy="310896"/>
          </a:xfrm>
          <a:prstGeom prst="rect">
            <a:avLst/>
          </a:prstGeom>
        </p:spPr>
      </p:pic>
      <p:sp>
        <p:nvSpPr>
          <p:cNvPr id="7" name="Text 4"/>
          <p:cNvSpPr/>
          <p:nvPr/>
        </p:nvSpPr>
        <p:spPr>
          <a:xfrm>
            <a:off x="1463040" y="2002536"/>
            <a:ext cx="9692640" cy="365760"/>
          </a:xfrm>
          <a:prstGeom prst="rect">
            <a:avLst/>
          </a:prstGeom>
          <a:noFill/>
          <a:ln/>
        </p:spPr>
        <p:txBody>
          <a:bodyPr wrap="square" lIns="0" tIns="0" rIns="0" bIns="0" rtlCol="0" anchor="ctr"/>
          <a:lstStyle/>
          <a:p>
            <a:pPr indent="0" marL="0">
              <a:buNone/>
            </a:pPr>
            <a:r>
              <a:rPr lang="en-US" sz="1700" b="1" dirty="0">
                <a:solidFill>
                  <a:srgbClr val="171E60"/>
                </a:solidFill>
                <a:latin typeface="Calibri" pitchFamily="34" charset="0"/>
                <a:ea typeface="Calibri" pitchFamily="34" charset="-122"/>
                <a:cs typeface="Calibri" pitchFamily="34" charset="-120"/>
              </a:rPr>
              <a:t>Work Question By Question</a:t>
            </a:r>
            <a:endParaRPr lang="en-US" sz="1700" dirty="0"/>
          </a:p>
        </p:txBody>
      </p:sp>
      <p:sp>
        <p:nvSpPr>
          <p:cNvPr id="8" name="Text 5"/>
          <p:cNvSpPr/>
          <p:nvPr/>
        </p:nvSpPr>
        <p:spPr>
          <a:xfrm>
            <a:off x="1463040" y="2359152"/>
            <a:ext cx="9966960" cy="594360"/>
          </a:xfrm>
          <a:prstGeom prst="rect">
            <a:avLst/>
          </a:prstGeom>
          <a:noFill/>
          <a:ln/>
        </p:spPr>
        <p:txBody>
          <a:bodyPr wrap="square" lIns="0" tIns="0" rIns="0" bIns="0" rtlCol="0" anchor="ctr"/>
          <a:lstStyle/>
          <a:p>
            <a:pPr indent="0" marL="0">
              <a:lnSpc>
                <a:spcPct val="112000"/>
              </a:lnSpc>
              <a:buNone/>
            </a:pPr>
            <a:r>
              <a:rPr lang="en-US" sz="1350" dirty="0">
                <a:solidFill>
                  <a:srgbClr val="1F2430"/>
                </a:solidFill>
                <a:latin typeface="Calibri" pitchFamily="34" charset="0"/>
                <a:ea typeface="Calibri" pitchFamily="34" charset="-122"/>
                <a:cs typeface="Calibri" pitchFamily="34" charset="-120"/>
              </a:rPr>
              <a:t>Address each worksheet question in turn. Don't skip ahead to the ones that feel easier.</a:t>
            </a:r>
            <a:endParaRPr lang="en-US" sz="1350" dirty="0"/>
          </a:p>
        </p:txBody>
      </p:sp>
      <p:sp>
        <p:nvSpPr>
          <p:cNvPr id="9" name="Shape 6"/>
          <p:cNvSpPr/>
          <p:nvPr/>
        </p:nvSpPr>
        <p:spPr>
          <a:xfrm>
            <a:off x="640080" y="2971800"/>
            <a:ext cx="10881360" cy="0"/>
          </a:xfrm>
          <a:prstGeom prst="line">
            <a:avLst/>
          </a:prstGeom>
          <a:noFill/>
          <a:ln w="9525">
            <a:solidFill>
              <a:srgbClr val="D5DBE5"/>
            </a:solidFill>
            <a:prstDash val="solid"/>
          </a:ln>
        </p:spPr>
      </p:sp>
      <p:sp>
        <p:nvSpPr>
          <p:cNvPr id="10" name="Shape 7"/>
          <p:cNvSpPr/>
          <p:nvPr/>
        </p:nvSpPr>
        <p:spPr>
          <a:xfrm>
            <a:off x="640080" y="3136392"/>
            <a:ext cx="566928" cy="566928"/>
          </a:xfrm>
          <a:prstGeom prst="ellipse">
            <a:avLst/>
          </a:prstGeom>
          <a:solidFill>
            <a:srgbClr val="2BB3B1"/>
          </a:solidFill>
          <a:ln/>
        </p:spPr>
      </p:sp>
      <p:pic>
        <p:nvPicPr>
          <p:cNvPr id="11" name="Image 1" descr="preencoded.png">    </p:cNvPr>
          <p:cNvPicPr>
            <a:picLocks noChangeAspect="1"/>
          </p:cNvPicPr>
          <p:nvPr/>
        </p:nvPicPr>
        <p:blipFill>
          <a:blip r:embed="rId2"/>
          <a:stretch>
            <a:fillRect/>
          </a:stretch>
        </p:blipFill>
        <p:spPr>
          <a:xfrm>
            <a:off x="768096" y="3264408"/>
            <a:ext cx="310896" cy="310896"/>
          </a:xfrm>
          <a:prstGeom prst="rect">
            <a:avLst/>
          </a:prstGeom>
        </p:spPr>
      </p:pic>
      <p:sp>
        <p:nvSpPr>
          <p:cNvPr id="12" name="Text 8"/>
          <p:cNvSpPr/>
          <p:nvPr/>
        </p:nvSpPr>
        <p:spPr>
          <a:xfrm>
            <a:off x="1463040" y="3081528"/>
            <a:ext cx="9692640" cy="365760"/>
          </a:xfrm>
          <a:prstGeom prst="rect">
            <a:avLst/>
          </a:prstGeom>
          <a:noFill/>
          <a:ln/>
        </p:spPr>
        <p:txBody>
          <a:bodyPr wrap="square" lIns="0" tIns="0" rIns="0" bIns="0" rtlCol="0" anchor="ctr"/>
          <a:lstStyle/>
          <a:p>
            <a:pPr indent="0" marL="0">
              <a:buNone/>
            </a:pPr>
            <a:r>
              <a:rPr lang="en-US" sz="1700" b="1" dirty="0">
                <a:solidFill>
                  <a:srgbClr val="171E60"/>
                </a:solidFill>
                <a:latin typeface="Calibri" pitchFamily="34" charset="0"/>
                <a:ea typeface="Calibri" pitchFamily="34" charset="-122"/>
                <a:cs typeface="Calibri" pitchFamily="34" charset="-120"/>
              </a:rPr>
              <a:t>Write It On The Board</a:t>
            </a:r>
            <a:endParaRPr lang="en-US" sz="1700" dirty="0"/>
          </a:p>
        </p:txBody>
      </p:sp>
      <p:sp>
        <p:nvSpPr>
          <p:cNvPr id="13" name="Text 9"/>
          <p:cNvSpPr/>
          <p:nvPr/>
        </p:nvSpPr>
        <p:spPr>
          <a:xfrm>
            <a:off x="1463040" y="3438144"/>
            <a:ext cx="9966960" cy="594360"/>
          </a:xfrm>
          <a:prstGeom prst="rect">
            <a:avLst/>
          </a:prstGeom>
          <a:noFill/>
          <a:ln/>
        </p:spPr>
        <p:txBody>
          <a:bodyPr wrap="square" lIns="0" tIns="0" rIns="0" bIns="0" rtlCol="0" anchor="ctr"/>
          <a:lstStyle/>
          <a:p>
            <a:pPr indent="0" marL="0">
              <a:lnSpc>
                <a:spcPct val="112000"/>
              </a:lnSpc>
              <a:buNone/>
            </a:pPr>
            <a:r>
              <a:rPr lang="en-US" sz="1350" dirty="0">
                <a:solidFill>
                  <a:srgbClr val="1F2430"/>
                </a:solidFill>
                <a:latin typeface="Calibri" pitchFamily="34" charset="0"/>
                <a:ea typeface="Calibri" pitchFamily="34" charset="-122"/>
                <a:cs typeface="Calibri" pitchFamily="34" charset="-120"/>
              </a:rPr>
              <a:t>Capture every answer on the whiteboard as it's given, in the words people actually use.</a:t>
            </a:r>
            <a:endParaRPr lang="en-US" sz="1350" dirty="0"/>
          </a:p>
        </p:txBody>
      </p:sp>
      <p:sp>
        <p:nvSpPr>
          <p:cNvPr id="14" name="Shape 10"/>
          <p:cNvSpPr/>
          <p:nvPr/>
        </p:nvSpPr>
        <p:spPr>
          <a:xfrm>
            <a:off x="640080" y="4050792"/>
            <a:ext cx="10881360" cy="0"/>
          </a:xfrm>
          <a:prstGeom prst="line">
            <a:avLst/>
          </a:prstGeom>
          <a:noFill/>
          <a:ln w="9525">
            <a:solidFill>
              <a:srgbClr val="D5DBE5"/>
            </a:solidFill>
            <a:prstDash val="solid"/>
          </a:ln>
        </p:spPr>
      </p:sp>
      <p:sp>
        <p:nvSpPr>
          <p:cNvPr id="15" name="Shape 11"/>
          <p:cNvSpPr/>
          <p:nvPr/>
        </p:nvSpPr>
        <p:spPr>
          <a:xfrm>
            <a:off x="640080" y="4215384"/>
            <a:ext cx="566928" cy="566928"/>
          </a:xfrm>
          <a:prstGeom prst="ellipse">
            <a:avLst/>
          </a:prstGeom>
          <a:solidFill>
            <a:srgbClr val="FFB545"/>
          </a:solidFill>
          <a:ln/>
        </p:spPr>
      </p:sp>
      <p:pic>
        <p:nvPicPr>
          <p:cNvPr id="16" name="Image 2" descr="preencoded.png">    </p:cNvPr>
          <p:cNvPicPr>
            <a:picLocks noChangeAspect="1"/>
          </p:cNvPicPr>
          <p:nvPr/>
        </p:nvPicPr>
        <p:blipFill>
          <a:blip r:embed="rId3"/>
          <a:stretch>
            <a:fillRect/>
          </a:stretch>
        </p:blipFill>
        <p:spPr>
          <a:xfrm>
            <a:off x="768096" y="4343400"/>
            <a:ext cx="310896" cy="310896"/>
          </a:xfrm>
          <a:prstGeom prst="rect">
            <a:avLst/>
          </a:prstGeom>
        </p:spPr>
      </p:pic>
      <p:sp>
        <p:nvSpPr>
          <p:cNvPr id="17" name="Text 12"/>
          <p:cNvSpPr/>
          <p:nvPr/>
        </p:nvSpPr>
        <p:spPr>
          <a:xfrm>
            <a:off x="1463040" y="4160520"/>
            <a:ext cx="9692640" cy="365760"/>
          </a:xfrm>
          <a:prstGeom prst="rect">
            <a:avLst/>
          </a:prstGeom>
          <a:noFill/>
          <a:ln/>
        </p:spPr>
        <p:txBody>
          <a:bodyPr wrap="square" lIns="0" tIns="0" rIns="0" bIns="0" rtlCol="0" anchor="ctr"/>
          <a:lstStyle/>
          <a:p>
            <a:pPr indent="0" marL="0">
              <a:buNone/>
            </a:pPr>
            <a:r>
              <a:rPr lang="en-US" sz="1700" b="1" dirty="0">
                <a:solidFill>
                  <a:srgbClr val="171E60"/>
                </a:solidFill>
                <a:latin typeface="Calibri" pitchFamily="34" charset="0"/>
                <a:ea typeface="Calibri" pitchFamily="34" charset="-122"/>
                <a:cs typeface="Calibri" pitchFamily="34" charset="-120"/>
              </a:rPr>
              <a:t>Hold The Collating</a:t>
            </a:r>
            <a:endParaRPr lang="en-US" sz="1700" dirty="0"/>
          </a:p>
        </p:txBody>
      </p:sp>
      <p:sp>
        <p:nvSpPr>
          <p:cNvPr id="18" name="Text 13"/>
          <p:cNvSpPr/>
          <p:nvPr/>
        </p:nvSpPr>
        <p:spPr>
          <a:xfrm>
            <a:off x="1463040" y="4517136"/>
            <a:ext cx="9966960" cy="594360"/>
          </a:xfrm>
          <a:prstGeom prst="rect">
            <a:avLst/>
          </a:prstGeom>
          <a:noFill/>
          <a:ln/>
        </p:spPr>
        <p:txBody>
          <a:bodyPr wrap="square" lIns="0" tIns="0" rIns="0" bIns="0" rtlCol="0" anchor="ctr"/>
          <a:lstStyle/>
          <a:p>
            <a:pPr indent="0" marL="0">
              <a:lnSpc>
                <a:spcPct val="112000"/>
              </a:lnSpc>
              <a:buNone/>
            </a:pPr>
            <a:r>
              <a:rPr lang="en-US" sz="1350" dirty="0">
                <a:solidFill>
                  <a:srgbClr val="1F2430"/>
                </a:solidFill>
                <a:latin typeface="Calibri" pitchFamily="34" charset="0"/>
                <a:ea typeface="Calibri" pitchFamily="34" charset="-122"/>
                <a:cs typeface="Calibri" pitchFamily="34" charset="-120"/>
              </a:rPr>
              <a:t>Don't collate, aggregate or agree anything until every question has been through this process.</a:t>
            </a:r>
            <a:endParaRPr lang="en-US" sz="1350" dirty="0"/>
          </a:p>
        </p:txBody>
      </p:sp>
      <p:sp>
        <p:nvSpPr>
          <p:cNvPr id="19" name="Shape 14"/>
          <p:cNvSpPr/>
          <p:nvPr/>
        </p:nvSpPr>
        <p:spPr>
          <a:xfrm>
            <a:off x="640080" y="5129784"/>
            <a:ext cx="10881360" cy="0"/>
          </a:xfrm>
          <a:prstGeom prst="line">
            <a:avLst/>
          </a:prstGeom>
          <a:noFill/>
          <a:ln w="9525">
            <a:solidFill>
              <a:srgbClr val="D5DBE5"/>
            </a:solidFill>
            <a:prstDash val="solid"/>
          </a:ln>
        </p:spPr>
      </p:sp>
      <p:sp>
        <p:nvSpPr>
          <p:cNvPr id="20" name="Shape 15"/>
          <p:cNvSpPr/>
          <p:nvPr/>
        </p:nvSpPr>
        <p:spPr>
          <a:xfrm>
            <a:off x="640080" y="5294376"/>
            <a:ext cx="566928" cy="566928"/>
          </a:xfrm>
          <a:prstGeom prst="ellipse">
            <a:avLst/>
          </a:prstGeom>
          <a:solidFill>
            <a:srgbClr val="171E60"/>
          </a:solidFill>
          <a:ln/>
        </p:spPr>
      </p:sp>
      <p:pic>
        <p:nvPicPr>
          <p:cNvPr id="21" name="Image 3" descr="preencoded.png">    </p:cNvPr>
          <p:cNvPicPr>
            <a:picLocks noChangeAspect="1"/>
          </p:cNvPicPr>
          <p:nvPr/>
        </p:nvPicPr>
        <p:blipFill>
          <a:blip r:embed="rId4"/>
          <a:stretch>
            <a:fillRect/>
          </a:stretch>
        </p:blipFill>
        <p:spPr>
          <a:xfrm>
            <a:off x="768096" y="5422392"/>
            <a:ext cx="310896" cy="310896"/>
          </a:xfrm>
          <a:prstGeom prst="rect">
            <a:avLst/>
          </a:prstGeom>
        </p:spPr>
      </p:pic>
      <p:sp>
        <p:nvSpPr>
          <p:cNvPr id="22" name="Text 16"/>
          <p:cNvSpPr/>
          <p:nvPr/>
        </p:nvSpPr>
        <p:spPr>
          <a:xfrm>
            <a:off x="1463040" y="5239512"/>
            <a:ext cx="9692640" cy="365760"/>
          </a:xfrm>
          <a:prstGeom prst="rect">
            <a:avLst/>
          </a:prstGeom>
          <a:noFill/>
          <a:ln/>
        </p:spPr>
        <p:txBody>
          <a:bodyPr wrap="square" lIns="0" tIns="0" rIns="0" bIns="0" rtlCol="0" anchor="ctr"/>
          <a:lstStyle/>
          <a:p>
            <a:pPr indent="0" marL="0">
              <a:buNone/>
            </a:pPr>
            <a:r>
              <a:rPr lang="en-US" sz="1700" b="1" dirty="0">
                <a:solidFill>
                  <a:srgbClr val="171E60"/>
                </a:solidFill>
                <a:latin typeface="Calibri" pitchFamily="34" charset="0"/>
                <a:ea typeface="Calibri" pitchFamily="34" charset="-122"/>
                <a:cs typeface="Calibri" pitchFamily="34" charset="-120"/>
              </a:rPr>
              <a:t>Then Bring It Together</a:t>
            </a:r>
            <a:endParaRPr lang="en-US" sz="1700" dirty="0"/>
          </a:p>
        </p:txBody>
      </p:sp>
      <p:sp>
        <p:nvSpPr>
          <p:cNvPr id="23" name="Text 17"/>
          <p:cNvSpPr/>
          <p:nvPr/>
        </p:nvSpPr>
        <p:spPr>
          <a:xfrm>
            <a:off x="1463040" y="5596128"/>
            <a:ext cx="9966960" cy="594360"/>
          </a:xfrm>
          <a:prstGeom prst="rect">
            <a:avLst/>
          </a:prstGeom>
          <a:noFill/>
          <a:ln/>
        </p:spPr>
        <p:txBody>
          <a:bodyPr wrap="square" lIns="0" tIns="0" rIns="0" bIns="0" rtlCol="0" anchor="ctr"/>
          <a:lstStyle/>
          <a:p>
            <a:pPr indent="0" marL="0">
              <a:lnSpc>
                <a:spcPct val="112000"/>
              </a:lnSpc>
              <a:buNone/>
            </a:pPr>
            <a:r>
              <a:rPr lang="en-US" sz="1350" dirty="0">
                <a:solidFill>
                  <a:srgbClr val="1F2430"/>
                </a:solidFill>
                <a:latin typeface="Calibri" pitchFamily="34" charset="0"/>
                <a:ea typeface="Calibri" pitchFamily="34" charset="-122"/>
                <a:cs typeface="Calibri" pitchFamily="34" charset="-120"/>
              </a:rPr>
              <a:t>Group the common answers, work through the differences, and agree the final version as a room.</a:t>
            </a:r>
            <a:endParaRPr lang="en-US" sz="1350" dirty="0"/>
          </a:p>
        </p:txBody>
      </p:sp>
      <p:sp>
        <p:nvSpPr>
          <p:cNvPr id="24" name="Text 1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25" name="Text 1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2</a:t>
            </a:r>
            <a:endParaRPr lang="en-US" sz="900" dirty="0"/>
          </a:p>
        </p:txBody>
      </p:sp>
      <p:pic>
        <p:nvPicPr>
          <p:cNvPr id="26" name="Image 4" descr="/tmp/claude-0/-home-claude/754c0540-6da9-5381-8d41-75a2b7ba52de/scratchpad/vitalease_src/unpacked/ppt/media/image2.png">    </p:cNvPr>
          <p:cNvPicPr>
            <a:picLocks noChangeAspect="1"/>
          </p:cNvPicPr>
          <p:nvPr/>
        </p:nvPicPr>
        <p:blipFill>
          <a:blip r:embed="rId5"/>
          <a:stretch>
            <a:fillRect/>
          </a:stretch>
        </p:blipFill>
        <p:spPr>
          <a:xfrm>
            <a:off x="10042855" y="6345936"/>
            <a:ext cx="1188720" cy="32918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7315200" cy="292608"/>
          </a:xfrm>
          <a:prstGeom prst="rect">
            <a:avLst/>
          </a:prstGeom>
          <a:noFill/>
          <a:ln/>
        </p:spPr>
        <p:txBody>
          <a:bodyPr wrap="square" lIns="0" tIns="0" rIns="0" bIns="0" rtlCol="0" anchor="ctr"/>
          <a:lstStyle/>
          <a:p>
            <a:pPr algn="l" indent="0" marL="0">
              <a:buNone/>
            </a:pPr>
            <a:r>
              <a:rPr lang="en-US" sz="1200" b="1" spc="200" kern="0" dirty="0">
                <a:solidFill>
                  <a:srgbClr val="0A5694"/>
                </a:solidFill>
                <a:latin typeface="Calibri" pitchFamily="34" charset="0"/>
                <a:ea typeface="Calibri" pitchFamily="34" charset="-122"/>
                <a:cs typeface="Calibri" pitchFamily="34" charset="-120"/>
              </a:rPr>
              <a:t>THE EIGHT SESSIONS</a:t>
            </a:r>
            <a:endParaRPr lang="en-US" sz="1200" dirty="0"/>
          </a:p>
        </p:txBody>
      </p:sp>
      <p:sp>
        <p:nvSpPr>
          <p:cNvPr id="3" name="Text 1"/>
          <p:cNvSpPr/>
          <p:nvPr/>
        </p:nvSpPr>
        <p:spPr>
          <a:xfrm>
            <a:off x="548640" y="749808"/>
            <a:ext cx="10515600" cy="685800"/>
          </a:xfrm>
          <a:prstGeom prst="rect">
            <a:avLst/>
          </a:prstGeom>
          <a:noFill/>
          <a:ln/>
        </p:spPr>
        <p:txBody>
          <a:bodyPr wrap="square" lIns="0" tIns="0" rIns="0" bIns="0" rtlCol="0" anchor="ctr"/>
          <a:lstStyle/>
          <a:p>
            <a:pPr indent="0" marL="0">
              <a:buNone/>
            </a:pPr>
            <a:r>
              <a:rPr lang="en-US" sz="3200" b="1" dirty="0">
                <a:solidFill>
                  <a:srgbClr val="171E60"/>
                </a:solidFill>
                <a:latin typeface="Calibri" pitchFamily="34" charset="0"/>
                <a:ea typeface="Calibri" pitchFamily="34" charset="-122"/>
                <a:cs typeface="Calibri" pitchFamily="34" charset="-120"/>
              </a:rPr>
              <a:t>Your Workshop Programme</a:t>
            </a:r>
            <a:endParaRPr lang="en-US" sz="3200" dirty="0"/>
          </a:p>
        </p:txBody>
      </p:sp>
      <p:sp>
        <p:nvSpPr>
          <p:cNvPr id="4" name="Text 2"/>
          <p:cNvSpPr/>
          <p:nvPr/>
        </p:nvSpPr>
        <p:spPr>
          <a:xfrm>
            <a:off x="548640" y="1371600"/>
            <a:ext cx="9875520" cy="365760"/>
          </a:xfrm>
          <a:prstGeom prst="rect">
            <a:avLst/>
          </a:prstGeom>
          <a:noFill/>
          <a:ln/>
        </p:spPr>
        <p:txBody>
          <a:bodyPr wrap="square" lIns="0" tIns="0" rIns="0" bIns="0" rtlCol="0" anchor="ctr"/>
          <a:lstStyle/>
          <a:p>
            <a:pPr indent="0" marL="0">
              <a:buNone/>
            </a:pPr>
            <a:r>
              <a:rPr lang="en-US" sz="1400" dirty="0">
                <a:solidFill>
                  <a:srgbClr val="5B6275"/>
                </a:solidFill>
                <a:latin typeface="Calibri" pitchFamily="34" charset="0"/>
                <a:ea typeface="Calibri" pitchFamily="34" charset="-122"/>
                <a:cs typeface="Calibri" pitchFamily="34" charset="-120"/>
              </a:rPr>
              <a:t>One session per worksheet. Run them in order, roughly a week apart.</a:t>
            </a:r>
            <a:endParaRPr lang="en-US" sz="1400" dirty="0"/>
          </a:p>
        </p:txBody>
      </p:sp>
      <p:sp>
        <p:nvSpPr>
          <p:cNvPr id="5" name="Shape 3"/>
          <p:cNvSpPr/>
          <p:nvPr/>
        </p:nvSpPr>
        <p:spPr>
          <a:xfrm>
            <a:off x="548640" y="1929384"/>
            <a:ext cx="384048" cy="384048"/>
          </a:xfrm>
          <a:prstGeom prst="ellipse">
            <a:avLst/>
          </a:prstGeom>
          <a:solidFill>
            <a:srgbClr val="0A5694"/>
          </a:solidFill>
          <a:ln/>
        </p:spPr>
      </p:sp>
      <p:sp>
        <p:nvSpPr>
          <p:cNvPr id="6" name="Text 4"/>
          <p:cNvSpPr/>
          <p:nvPr/>
        </p:nvSpPr>
        <p:spPr>
          <a:xfrm>
            <a:off x="548640" y="1929384"/>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0</a:t>
            </a:r>
            <a:endParaRPr lang="en-US" sz="1400" dirty="0"/>
          </a:p>
        </p:txBody>
      </p:sp>
      <p:sp>
        <p:nvSpPr>
          <p:cNvPr id="7" name="Text 5"/>
          <p:cNvSpPr/>
          <p:nvPr/>
        </p:nvSpPr>
        <p:spPr>
          <a:xfrm>
            <a:off x="1143000" y="1874520"/>
            <a:ext cx="1463040" cy="475488"/>
          </a:xfrm>
          <a:prstGeom prst="rect">
            <a:avLst/>
          </a:prstGeom>
          <a:noFill/>
          <a:ln/>
        </p:spPr>
        <p:txBody>
          <a:bodyPr wrap="square" lIns="0" tIns="0" rIns="0" bIns="0" rtlCol="0" anchor="ctr"/>
          <a:lstStyle/>
          <a:p>
            <a:pPr indent="0" marL="0">
              <a:buNone/>
            </a:pPr>
            <a:r>
              <a:rPr lang="en-US" sz="1100" b="1" dirty="0">
                <a:solidFill>
                  <a:srgbClr val="0A5694"/>
                </a:solidFill>
                <a:latin typeface="Calibri" pitchFamily="34" charset="0"/>
                <a:ea typeface="Calibri" pitchFamily="34" charset="-122"/>
                <a:cs typeface="Calibri" pitchFamily="34" charset="-120"/>
              </a:rPr>
              <a:t>Before You Start</a:t>
            </a:r>
            <a:endParaRPr lang="en-US" sz="1100" dirty="0"/>
          </a:p>
        </p:txBody>
      </p:sp>
      <p:sp>
        <p:nvSpPr>
          <p:cNvPr id="8" name="Text 6"/>
          <p:cNvSpPr/>
          <p:nvPr/>
        </p:nvSpPr>
        <p:spPr>
          <a:xfrm>
            <a:off x="2651760" y="1874520"/>
            <a:ext cx="4663440" cy="475488"/>
          </a:xfrm>
          <a:prstGeom prst="rect">
            <a:avLst/>
          </a:prstGeom>
          <a:noFill/>
          <a:ln/>
        </p:spPr>
        <p:txBody>
          <a:bodyPr wrap="square" lIns="0" tIns="0" rIns="0" bIns="0" rtlCol="0" anchor="ctr"/>
          <a:lstStyle/>
          <a:p>
            <a:pPr indent="0" marL="0">
              <a:buNone/>
            </a:pPr>
            <a:r>
              <a:rPr lang="en-US" sz="1500" b="1" dirty="0">
                <a:solidFill>
                  <a:srgbClr val="171E60"/>
                </a:solidFill>
                <a:latin typeface="Calibri" pitchFamily="34" charset="0"/>
                <a:ea typeface="Calibri" pitchFamily="34" charset="-122"/>
                <a:cs typeface="Calibri" pitchFamily="34" charset="-120"/>
              </a:rPr>
              <a:t>Start With The Decision</a:t>
            </a:r>
            <a:endParaRPr lang="en-US" sz="1500" dirty="0"/>
          </a:p>
        </p:txBody>
      </p:sp>
      <p:sp>
        <p:nvSpPr>
          <p:cNvPr id="9" name="Text 7"/>
          <p:cNvSpPr/>
          <p:nvPr/>
        </p:nvSpPr>
        <p:spPr>
          <a:xfrm>
            <a:off x="7406640" y="1874520"/>
            <a:ext cx="1737360" cy="475488"/>
          </a:xfrm>
          <a:prstGeom prst="rect">
            <a:avLst/>
          </a:prstGeom>
          <a:noFill/>
          <a:ln/>
        </p:spPr>
        <p:txBody>
          <a:bodyPr wrap="square" lIns="0" tIns="0" rIns="0" bIns="0" rtlCol="0" anchor="ctr"/>
          <a:lstStyle/>
          <a:p>
            <a:pPr indent="0" marL="0">
              <a:buNone/>
            </a:pPr>
            <a:r>
              <a:rPr lang="en-US" sz="1150" dirty="0">
                <a:solidFill>
                  <a:srgbClr val="5B6275"/>
                </a:solidFill>
                <a:latin typeface="Calibri" pitchFamily="34" charset="0"/>
                <a:ea typeface="Calibri" pitchFamily="34" charset="-122"/>
                <a:cs typeface="Calibri" pitchFamily="34" charset="-120"/>
              </a:rPr>
              <a:t>No worksheet yet</a:t>
            </a:r>
            <a:endParaRPr lang="en-US" sz="1150" dirty="0"/>
          </a:p>
        </p:txBody>
      </p:sp>
      <p:sp>
        <p:nvSpPr>
          <p:cNvPr id="10" name="Text 8"/>
          <p:cNvSpPr/>
          <p:nvPr/>
        </p:nvSpPr>
        <p:spPr>
          <a:xfrm>
            <a:off x="9189720" y="1874520"/>
            <a:ext cx="2103120" cy="475488"/>
          </a:xfrm>
          <a:prstGeom prst="rect">
            <a:avLst/>
          </a:prstGeom>
          <a:noFill/>
          <a:ln/>
        </p:spPr>
        <p:txBody>
          <a:bodyPr wrap="square" lIns="0" tIns="0" rIns="0" bIns="0" rtlCol="0" anchor="ctr"/>
          <a:lstStyle/>
          <a:p>
            <a:pPr algn="r" indent="0" marL="0">
              <a:buNone/>
            </a:pPr>
            <a:r>
              <a:rPr lang="en-US" sz="1150" b="1" dirty="0">
                <a:solidFill>
                  <a:srgbClr val="2BB3B1"/>
                </a:solidFill>
                <a:latin typeface="Calibri" pitchFamily="34" charset="0"/>
                <a:ea typeface="Calibri" pitchFamily="34" charset="-122"/>
                <a:cs typeface="Calibri" pitchFamily="34" charset="-120"/>
              </a:rPr>
              <a:t>60–90 minutes</a:t>
            </a:r>
            <a:endParaRPr lang="en-US" sz="1150" dirty="0"/>
          </a:p>
        </p:txBody>
      </p:sp>
      <p:sp>
        <p:nvSpPr>
          <p:cNvPr id="11" name="Shape 9"/>
          <p:cNvSpPr/>
          <p:nvPr/>
        </p:nvSpPr>
        <p:spPr>
          <a:xfrm>
            <a:off x="548640" y="2505456"/>
            <a:ext cx="384048" cy="384048"/>
          </a:xfrm>
          <a:prstGeom prst="ellipse">
            <a:avLst/>
          </a:prstGeom>
          <a:solidFill>
            <a:srgbClr val="0A5694"/>
          </a:solidFill>
          <a:ln/>
        </p:spPr>
      </p:sp>
      <p:sp>
        <p:nvSpPr>
          <p:cNvPr id="12" name="Text 10"/>
          <p:cNvSpPr/>
          <p:nvPr/>
        </p:nvSpPr>
        <p:spPr>
          <a:xfrm>
            <a:off x="548640" y="2505456"/>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3" name="Text 11"/>
          <p:cNvSpPr/>
          <p:nvPr/>
        </p:nvSpPr>
        <p:spPr>
          <a:xfrm>
            <a:off x="1143000" y="2450592"/>
            <a:ext cx="1463040" cy="475488"/>
          </a:xfrm>
          <a:prstGeom prst="rect">
            <a:avLst/>
          </a:prstGeom>
          <a:noFill/>
          <a:ln/>
        </p:spPr>
        <p:txBody>
          <a:bodyPr wrap="square" lIns="0" tIns="0" rIns="0" bIns="0" rtlCol="0" anchor="ctr"/>
          <a:lstStyle/>
          <a:p>
            <a:pPr indent="0" marL="0">
              <a:buNone/>
            </a:pPr>
            <a:r>
              <a:rPr lang="en-US" sz="1100" b="1" dirty="0">
                <a:solidFill>
                  <a:srgbClr val="0A5694"/>
                </a:solidFill>
                <a:latin typeface="Calibri" pitchFamily="34" charset="0"/>
                <a:ea typeface="Calibri" pitchFamily="34" charset="-122"/>
                <a:cs typeface="Calibri" pitchFamily="34" charset="-120"/>
              </a:rPr>
              <a:t>Week 1</a:t>
            </a:r>
            <a:endParaRPr lang="en-US" sz="1100" dirty="0"/>
          </a:p>
        </p:txBody>
      </p:sp>
      <p:sp>
        <p:nvSpPr>
          <p:cNvPr id="14" name="Text 12"/>
          <p:cNvSpPr/>
          <p:nvPr/>
        </p:nvSpPr>
        <p:spPr>
          <a:xfrm>
            <a:off x="2651760" y="2450592"/>
            <a:ext cx="4663440" cy="475488"/>
          </a:xfrm>
          <a:prstGeom prst="rect">
            <a:avLst/>
          </a:prstGeom>
          <a:noFill/>
          <a:ln/>
        </p:spPr>
        <p:txBody>
          <a:bodyPr wrap="square" lIns="0" tIns="0" rIns="0" bIns="0" rtlCol="0" anchor="ctr"/>
          <a:lstStyle/>
          <a:p>
            <a:pPr indent="0" marL="0">
              <a:buNone/>
            </a:pPr>
            <a:r>
              <a:rPr lang="en-US" sz="1500" b="1" dirty="0">
                <a:solidFill>
                  <a:srgbClr val="171E60"/>
                </a:solidFill>
                <a:latin typeface="Calibri" pitchFamily="34" charset="0"/>
                <a:ea typeface="Calibri" pitchFamily="34" charset="-122"/>
                <a:cs typeface="Calibri" pitchFamily="34" charset="-120"/>
              </a:rPr>
              <a:t>Understand Your Position</a:t>
            </a:r>
            <a:endParaRPr lang="en-US" sz="1500" dirty="0"/>
          </a:p>
        </p:txBody>
      </p:sp>
      <p:sp>
        <p:nvSpPr>
          <p:cNvPr id="15" name="Text 13"/>
          <p:cNvSpPr/>
          <p:nvPr/>
        </p:nvSpPr>
        <p:spPr>
          <a:xfrm>
            <a:off x="7406640" y="2450592"/>
            <a:ext cx="1737360" cy="475488"/>
          </a:xfrm>
          <a:prstGeom prst="rect">
            <a:avLst/>
          </a:prstGeom>
          <a:noFill/>
          <a:ln/>
        </p:spPr>
        <p:txBody>
          <a:bodyPr wrap="square" lIns="0" tIns="0" rIns="0" bIns="0" rtlCol="0" anchor="ctr"/>
          <a:lstStyle/>
          <a:p>
            <a:pPr indent="0" marL="0">
              <a:buNone/>
            </a:pPr>
            <a:r>
              <a:rPr lang="en-US" sz="1150" dirty="0">
                <a:solidFill>
                  <a:srgbClr val="5B6275"/>
                </a:solidFill>
                <a:latin typeface="Calibri" pitchFamily="34" charset="0"/>
                <a:ea typeface="Calibri" pitchFamily="34" charset="-122"/>
                <a:cs typeface="Calibri" pitchFamily="34" charset="-120"/>
              </a:rPr>
              <a:t>Tool 1 · Tool 2</a:t>
            </a:r>
            <a:endParaRPr lang="en-US" sz="1150" dirty="0"/>
          </a:p>
        </p:txBody>
      </p:sp>
      <p:sp>
        <p:nvSpPr>
          <p:cNvPr id="16" name="Text 14"/>
          <p:cNvSpPr/>
          <p:nvPr/>
        </p:nvSpPr>
        <p:spPr>
          <a:xfrm>
            <a:off x="9189720" y="2450592"/>
            <a:ext cx="2103120" cy="475488"/>
          </a:xfrm>
          <a:prstGeom prst="rect">
            <a:avLst/>
          </a:prstGeom>
          <a:noFill/>
          <a:ln/>
        </p:spPr>
        <p:txBody>
          <a:bodyPr wrap="square" lIns="0" tIns="0" rIns="0" bIns="0" rtlCol="0" anchor="ctr"/>
          <a:lstStyle/>
          <a:p>
            <a:pPr algn="r" indent="0" marL="0">
              <a:buNone/>
            </a:pPr>
            <a:r>
              <a:rPr lang="en-US" sz="1150" b="1" dirty="0">
                <a:solidFill>
                  <a:srgbClr val="2BB3B1"/>
                </a:solidFill>
                <a:latin typeface="Calibri" pitchFamily="34" charset="0"/>
                <a:ea typeface="Calibri" pitchFamily="34" charset="-122"/>
                <a:cs typeface="Calibri" pitchFamily="34" charset="-120"/>
              </a:rPr>
              <a:t>4–6 hours</a:t>
            </a:r>
            <a:endParaRPr lang="en-US" sz="1150" dirty="0"/>
          </a:p>
        </p:txBody>
      </p:sp>
      <p:sp>
        <p:nvSpPr>
          <p:cNvPr id="17" name="Shape 15"/>
          <p:cNvSpPr/>
          <p:nvPr/>
        </p:nvSpPr>
        <p:spPr>
          <a:xfrm>
            <a:off x="548640" y="3081528"/>
            <a:ext cx="384048" cy="384048"/>
          </a:xfrm>
          <a:prstGeom prst="ellipse">
            <a:avLst/>
          </a:prstGeom>
          <a:solidFill>
            <a:srgbClr val="0A5694"/>
          </a:solidFill>
          <a:ln/>
        </p:spPr>
      </p:sp>
      <p:sp>
        <p:nvSpPr>
          <p:cNvPr id="18" name="Text 16"/>
          <p:cNvSpPr/>
          <p:nvPr/>
        </p:nvSpPr>
        <p:spPr>
          <a:xfrm>
            <a:off x="548640" y="3081528"/>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9" name="Text 17"/>
          <p:cNvSpPr/>
          <p:nvPr/>
        </p:nvSpPr>
        <p:spPr>
          <a:xfrm>
            <a:off x="1143000" y="3026664"/>
            <a:ext cx="1463040" cy="475488"/>
          </a:xfrm>
          <a:prstGeom prst="rect">
            <a:avLst/>
          </a:prstGeom>
          <a:noFill/>
          <a:ln/>
        </p:spPr>
        <p:txBody>
          <a:bodyPr wrap="square" lIns="0" tIns="0" rIns="0" bIns="0" rtlCol="0" anchor="ctr"/>
          <a:lstStyle/>
          <a:p>
            <a:pPr indent="0" marL="0">
              <a:buNone/>
            </a:pPr>
            <a:r>
              <a:rPr lang="en-US" sz="1100" b="1" dirty="0">
                <a:solidFill>
                  <a:srgbClr val="0A5694"/>
                </a:solidFill>
                <a:latin typeface="Calibri" pitchFamily="34" charset="0"/>
                <a:ea typeface="Calibri" pitchFamily="34" charset="-122"/>
                <a:cs typeface="Calibri" pitchFamily="34" charset="-120"/>
              </a:rPr>
              <a:t>Week 2</a:t>
            </a:r>
            <a:endParaRPr lang="en-US" sz="1100" dirty="0"/>
          </a:p>
        </p:txBody>
      </p:sp>
      <p:sp>
        <p:nvSpPr>
          <p:cNvPr id="20" name="Text 18"/>
          <p:cNvSpPr/>
          <p:nvPr/>
        </p:nvSpPr>
        <p:spPr>
          <a:xfrm>
            <a:off x="2651760" y="3026664"/>
            <a:ext cx="4663440" cy="475488"/>
          </a:xfrm>
          <a:prstGeom prst="rect">
            <a:avLst/>
          </a:prstGeom>
          <a:noFill/>
          <a:ln/>
        </p:spPr>
        <p:txBody>
          <a:bodyPr wrap="square" lIns="0" tIns="0" rIns="0" bIns="0" rtlCol="0" anchor="ctr"/>
          <a:lstStyle/>
          <a:p>
            <a:pPr indent="0" marL="0">
              <a:buNone/>
            </a:pPr>
            <a:r>
              <a:rPr lang="en-US" sz="1500" b="1" dirty="0">
                <a:solidFill>
                  <a:srgbClr val="171E60"/>
                </a:solidFill>
                <a:latin typeface="Calibri" pitchFamily="34" charset="0"/>
                <a:ea typeface="Calibri" pitchFamily="34" charset="-122"/>
                <a:cs typeface="Calibri" pitchFamily="34" charset="-120"/>
              </a:rPr>
              <a:t>Understand Customers And Economics</a:t>
            </a:r>
            <a:endParaRPr lang="en-US" sz="1500" dirty="0"/>
          </a:p>
        </p:txBody>
      </p:sp>
      <p:sp>
        <p:nvSpPr>
          <p:cNvPr id="21" name="Text 19"/>
          <p:cNvSpPr/>
          <p:nvPr/>
        </p:nvSpPr>
        <p:spPr>
          <a:xfrm>
            <a:off x="7406640" y="3026664"/>
            <a:ext cx="1737360" cy="475488"/>
          </a:xfrm>
          <a:prstGeom prst="rect">
            <a:avLst/>
          </a:prstGeom>
          <a:noFill/>
          <a:ln/>
        </p:spPr>
        <p:txBody>
          <a:bodyPr wrap="square" lIns="0" tIns="0" rIns="0" bIns="0" rtlCol="0" anchor="ctr"/>
          <a:lstStyle/>
          <a:p>
            <a:pPr indent="0" marL="0">
              <a:buNone/>
            </a:pPr>
            <a:r>
              <a:rPr lang="en-US" sz="1150" dirty="0">
                <a:solidFill>
                  <a:srgbClr val="5B6275"/>
                </a:solidFill>
                <a:latin typeface="Calibri" pitchFamily="34" charset="0"/>
                <a:ea typeface="Calibri" pitchFamily="34" charset="-122"/>
                <a:cs typeface="Calibri" pitchFamily="34" charset="-120"/>
              </a:rPr>
              <a:t>Tool 3</a:t>
            </a:r>
            <a:endParaRPr lang="en-US" sz="1150" dirty="0"/>
          </a:p>
        </p:txBody>
      </p:sp>
      <p:sp>
        <p:nvSpPr>
          <p:cNvPr id="22" name="Text 20"/>
          <p:cNvSpPr/>
          <p:nvPr/>
        </p:nvSpPr>
        <p:spPr>
          <a:xfrm>
            <a:off x="9189720" y="3026664"/>
            <a:ext cx="2103120" cy="475488"/>
          </a:xfrm>
          <a:prstGeom prst="rect">
            <a:avLst/>
          </a:prstGeom>
          <a:noFill/>
          <a:ln/>
        </p:spPr>
        <p:txBody>
          <a:bodyPr wrap="square" lIns="0" tIns="0" rIns="0" bIns="0" rtlCol="0" anchor="ctr"/>
          <a:lstStyle/>
          <a:p>
            <a:pPr algn="r" indent="0" marL="0">
              <a:buNone/>
            </a:pPr>
            <a:r>
              <a:rPr lang="en-US" sz="1150" b="1" dirty="0">
                <a:solidFill>
                  <a:srgbClr val="2BB3B1"/>
                </a:solidFill>
                <a:latin typeface="Calibri" pitchFamily="34" charset="0"/>
                <a:ea typeface="Calibri" pitchFamily="34" charset="-122"/>
                <a:cs typeface="Calibri" pitchFamily="34" charset="-120"/>
              </a:rPr>
              <a:t>4–6 hours</a:t>
            </a:r>
            <a:endParaRPr lang="en-US" sz="1150" dirty="0"/>
          </a:p>
        </p:txBody>
      </p:sp>
      <p:sp>
        <p:nvSpPr>
          <p:cNvPr id="23" name="Shape 21"/>
          <p:cNvSpPr/>
          <p:nvPr/>
        </p:nvSpPr>
        <p:spPr>
          <a:xfrm>
            <a:off x="548640" y="3657600"/>
            <a:ext cx="384048" cy="384048"/>
          </a:xfrm>
          <a:prstGeom prst="ellipse">
            <a:avLst/>
          </a:prstGeom>
          <a:solidFill>
            <a:srgbClr val="0A5694"/>
          </a:solidFill>
          <a:ln/>
        </p:spPr>
      </p:sp>
      <p:sp>
        <p:nvSpPr>
          <p:cNvPr id="24" name="Text 22"/>
          <p:cNvSpPr/>
          <p:nvPr/>
        </p:nvSpPr>
        <p:spPr>
          <a:xfrm>
            <a:off x="548640" y="3657600"/>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25" name="Text 23"/>
          <p:cNvSpPr/>
          <p:nvPr/>
        </p:nvSpPr>
        <p:spPr>
          <a:xfrm>
            <a:off x="1143000" y="3602736"/>
            <a:ext cx="1463040" cy="475488"/>
          </a:xfrm>
          <a:prstGeom prst="rect">
            <a:avLst/>
          </a:prstGeom>
          <a:noFill/>
          <a:ln/>
        </p:spPr>
        <p:txBody>
          <a:bodyPr wrap="square" lIns="0" tIns="0" rIns="0" bIns="0" rtlCol="0" anchor="ctr"/>
          <a:lstStyle/>
          <a:p>
            <a:pPr indent="0" marL="0">
              <a:buNone/>
            </a:pPr>
            <a:r>
              <a:rPr lang="en-US" sz="1100" b="1" dirty="0">
                <a:solidFill>
                  <a:srgbClr val="0A5694"/>
                </a:solidFill>
                <a:latin typeface="Calibri" pitchFamily="34" charset="0"/>
                <a:ea typeface="Calibri" pitchFamily="34" charset="-122"/>
                <a:cs typeface="Calibri" pitchFamily="34" charset="-120"/>
              </a:rPr>
              <a:t>Week 3</a:t>
            </a:r>
            <a:endParaRPr lang="en-US" sz="1100" dirty="0"/>
          </a:p>
        </p:txBody>
      </p:sp>
      <p:sp>
        <p:nvSpPr>
          <p:cNvPr id="26" name="Text 24"/>
          <p:cNvSpPr/>
          <p:nvPr/>
        </p:nvSpPr>
        <p:spPr>
          <a:xfrm>
            <a:off x="2651760" y="3602736"/>
            <a:ext cx="4663440" cy="475488"/>
          </a:xfrm>
          <a:prstGeom prst="rect">
            <a:avLst/>
          </a:prstGeom>
          <a:noFill/>
          <a:ln/>
        </p:spPr>
        <p:txBody>
          <a:bodyPr wrap="square" lIns="0" tIns="0" rIns="0" bIns="0" rtlCol="0" anchor="ctr"/>
          <a:lstStyle/>
          <a:p>
            <a:pPr indent="0" marL="0">
              <a:buNone/>
            </a:pPr>
            <a:r>
              <a:rPr lang="en-US" sz="1500" b="1" dirty="0">
                <a:solidFill>
                  <a:srgbClr val="171E60"/>
                </a:solidFill>
                <a:latin typeface="Calibri" pitchFamily="34" charset="0"/>
                <a:ea typeface="Calibri" pitchFamily="34" charset="-122"/>
                <a:cs typeface="Calibri" pitchFamily="34" charset="-120"/>
              </a:rPr>
              <a:t>Compare Your Choices</a:t>
            </a:r>
            <a:endParaRPr lang="en-US" sz="1500" dirty="0"/>
          </a:p>
        </p:txBody>
      </p:sp>
      <p:sp>
        <p:nvSpPr>
          <p:cNvPr id="27" name="Text 25"/>
          <p:cNvSpPr/>
          <p:nvPr/>
        </p:nvSpPr>
        <p:spPr>
          <a:xfrm>
            <a:off x="7406640" y="3602736"/>
            <a:ext cx="1737360" cy="475488"/>
          </a:xfrm>
          <a:prstGeom prst="rect">
            <a:avLst/>
          </a:prstGeom>
          <a:noFill/>
          <a:ln/>
        </p:spPr>
        <p:txBody>
          <a:bodyPr wrap="square" lIns="0" tIns="0" rIns="0" bIns="0" rtlCol="0" anchor="ctr"/>
          <a:lstStyle/>
          <a:p>
            <a:pPr indent="0" marL="0">
              <a:buNone/>
            </a:pPr>
            <a:r>
              <a:rPr lang="en-US" sz="1150" dirty="0">
                <a:solidFill>
                  <a:srgbClr val="5B6275"/>
                </a:solidFill>
                <a:latin typeface="Calibri" pitchFamily="34" charset="0"/>
                <a:ea typeface="Calibri" pitchFamily="34" charset="-122"/>
                <a:cs typeface="Calibri" pitchFamily="34" charset="-120"/>
              </a:rPr>
              <a:t>Tool 4</a:t>
            </a:r>
            <a:endParaRPr lang="en-US" sz="1150" dirty="0"/>
          </a:p>
        </p:txBody>
      </p:sp>
      <p:sp>
        <p:nvSpPr>
          <p:cNvPr id="28" name="Text 26"/>
          <p:cNvSpPr/>
          <p:nvPr/>
        </p:nvSpPr>
        <p:spPr>
          <a:xfrm>
            <a:off x="9189720" y="3602736"/>
            <a:ext cx="2103120" cy="475488"/>
          </a:xfrm>
          <a:prstGeom prst="rect">
            <a:avLst/>
          </a:prstGeom>
          <a:noFill/>
          <a:ln/>
        </p:spPr>
        <p:txBody>
          <a:bodyPr wrap="square" lIns="0" tIns="0" rIns="0" bIns="0" rtlCol="0" anchor="ctr"/>
          <a:lstStyle/>
          <a:p>
            <a:pPr algn="r" indent="0" marL="0">
              <a:buNone/>
            </a:pPr>
            <a:r>
              <a:rPr lang="en-US" sz="1150" b="1" dirty="0">
                <a:solidFill>
                  <a:srgbClr val="2BB3B1"/>
                </a:solidFill>
                <a:latin typeface="Calibri" pitchFamily="34" charset="0"/>
                <a:ea typeface="Calibri" pitchFamily="34" charset="-122"/>
                <a:cs typeface="Calibri" pitchFamily="34" charset="-120"/>
              </a:rPr>
              <a:t>4–6 hours</a:t>
            </a:r>
            <a:endParaRPr lang="en-US" sz="1150" dirty="0"/>
          </a:p>
        </p:txBody>
      </p:sp>
      <p:sp>
        <p:nvSpPr>
          <p:cNvPr id="29" name="Shape 27"/>
          <p:cNvSpPr/>
          <p:nvPr/>
        </p:nvSpPr>
        <p:spPr>
          <a:xfrm>
            <a:off x="548640" y="4233672"/>
            <a:ext cx="384048" cy="384048"/>
          </a:xfrm>
          <a:prstGeom prst="ellipse">
            <a:avLst/>
          </a:prstGeom>
          <a:solidFill>
            <a:srgbClr val="0A5694"/>
          </a:solidFill>
          <a:ln/>
        </p:spPr>
      </p:sp>
      <p:sp>
        <p:nvSpPr>
          <p:cNvPr id="30" name="Text 28"/>
          <p:cNvSpPr/>
          <p:nvPr/>
        </p:nvSpPr>
        <p:spPr>
          <a:xfrm>
            <a:off x="548640" y="4233672"/>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31" name="Text 29"/>
          <p:cNvSpPr/>
          <p:nvPr/>
        </p:nvSpPr>
        <p:spPr>
          <a:xfrm>
            <a:off x="1143000" y="4178808"/>
            <a:ext cx="1463040" cy="475488"/>
          </a:xfrm>
          <a:prstGeom prst="rect">
            <a:avLst/>
          </a:prstGeom>
          <a:noFill/>
          <a:ln/>
        </p:spPr>
        <p:txBody>
          <a:bodyPr wrap="square" lIns="0" tIns="0" rIns="0" bIns="0" rtlCol="0" anchor="ctr"/>
          <a:lstStyle/>
          <a:p>
            <a:pPr indent="0" marL="0">
              <a:buNone/>
            </a:pPr>
            <a:r>
              <a:rPr lang="en-US" sz="1100" b="1" dirty="0">
                <a:solidFill>
                  <a:srgbClr val="0A5694"/>
                </a:solidFill>
                <a:latin typeface="Calibri" pitchFamily="34" charset="0"/>
                <a:ea typeface="Calibri" pitchFamily="34" charset="-122"/>
                <a:cs typeface="Calibri" pitchFamily="34" charset="-120"/>
              </a:rPr>
              <a:t>Week 4</a:t>
            </a:r>
            <a:endParaRPr lang="en-US" sz="1100" dirty="0"/>
          </a:p>
        </p:txBody>
      </p:sp>
      <p:sp>
        <p:nvSpPr>
          <p:cNvPr id="32" name="Text 30"/>
          <p:cNvSpPr/>
          <p:nvPr/>
        </p:nvSpPr>
        <p:spPr>
          <a:xfrm>
            <a:off x="2651760" y="4178808"/>
            <a:ext cx="4663440" cy="475488"/>
          </a:xfrm>
          <a:prstGeom prst="rect">
            <a:avLst/>
          </a:prstGeom>
          <a:noFill/>
          <a:ln/>
        </p:spPr>
        <p:txBody>
          <a:bodyPr wrap="square" lIns="0" tIns="0" rIns="0" bIns="0" rtlCol="0" anchor="ctr"/>
          <a:lstStyle/>
          <a:p>
            <a:pPr indent="0" marL="0">
              <a:buNone/>
            </a:pPr>
            <a:r>
              <a:rPr lang="en-US" sz="1500" b="1" dirty="0">
                <a:solidFill>
                  <a:srgbClr val="171E60"/>
                </a:solidFill>
                <a:latin typeface="Calibri" pitchFamily="34" charset="0"/>
                <a:ea typeface="Calibri" pitchFamily="34" charset="-122"/>
                <a:cs typeface="Calibri" pitchFamily="34" charset="-120"/>
              </a:rPr>
              <a:t>Make The Decisions</a:t>
            </a:r>
            <a:endParaRPr lang="en-US" sz="1500" dirty="0"/>
          </a:p>
        </p:txBody>
      </p:sp>
      <p:sp>
        <p:nvSpPr>
          <p:cNvPr id="33" name="Text 31"/>
          <p:cNvSpPr/>
          <p:nvPr/>
        </p:nvSpPr>
        <p:spPr>
          <a:xfrm>
            <a:off x="7406640" y="4178808"/>
            <a:ext cx="1737360" cy="475488"/>
          </a:xfrm>
          <a:prstGeom prst="rect">
            <a:avLst/>
          </a:prstGeom>
          <a:noFill/>
          <a:ln/>
        </p:spPr>
        <p:txBody>
          <a:bodyPr wrap="square" lIns="0" tIns="0" rIns="0" bIns="0" rtlCol="0" anchor="ctr"/>
          <a:lstStyle/>
          <a:p>
            <a:pPr indent="0" marL="0">
              <a:buNone/>
            </a:pPr>
            <a:r>
              <a:rPr lang="en-US" sz="1150" dirty="0">
                <a:solidFill>
                  <a:srgbClr val="5B6275"/>
                </a:solidFill>
                <a:latin typeface="Calibri" pitchFamily="34" charset="0"/>
                <a:ea typeface="Calibri" pitchFamily="34" charset="-122"/>
                <a:cs typeface="Calibri" pitchFamily="34" charset="-120"/>
              </a:rPr>
              <a:t>Tool 5</a:t>
            </a:r>
            <a:endParaRPr lang="en-US" sz="1150" dirty="0"/>
          </a:p>
        </p:txBody>
      </p:sp>
      <p:sp>
        <p:nvSpPr>
          <p:cNvPr id="34" name="Text 32"/>
          <p:cNvSpPr/>
          <p:nvPr/>
        </p:nvSpPr>
        <p:spPr>
          <a:xfrm>
            <a:off x="9189720" y="4178808"/>
            <a:ext cx="2103120" cy="475488"/>
          </a:xfrm>
          <a:prstGeom prst="rect">
            <a:avLst/>
          </a:prstGeom>
          <a:noFill/>
          <a:ln/>
        </p:spPr>
        <p:txBody>
          <a:bodyPr wrap="square" lIns="0" tIns="0" rIns="0" bIns="0" rtlCol="0" anchor="ctr"/>
          <a:lstStyle/>
          <a:p>
            <a:pPr algn="r" indent="0" marL="0">
              <a:buNone/>
            </a:pPr>
            <a:r>
              <a:rPr lang="en-US" sz="1150" b="1" dirty="0">
                <a:solidFill>
                  <a:srgbClr val="2BB3B1"/>
                </a:solidFill>
                <a:latin typeface="Calibri" pitchFamily="34" charset="0"/>
                <a:ea typeface="Calibri" pitchFamily="34" charset="-122"/>
                <a:cs typeface="Calibri" pitchFamily="34" charset="-120"/>
              </a:rPr>
              <a:t>4–6 hours</a:t>
            </a:r>
            <a:endParaRPr lang="en-US" sz="1150" dirty="0"/>
          </a:p>
        </p:txBody>
      </p:sp>
      <p:sp>
        <p:nvSpPr>
          <p:cNvPr id="35" name="Shape 33"/>
          <p:cNvSpPr/>
          <p:nvPr/>
        </p:nvSpPr>
        <p:spPr>
          <a:xfrm>
            <a:off x="548640" y="4809744"/>
            <a:ext cx="384048" cy="384048"/>
          </a:xfrm>
          <a:prstGeom prst="ellipse">
            <a:avLst/>
          </a:prstGeom>
          <a:solidFill>
            <a:srgbClr val="0A5694"/>
          </a:solidFill>
          <a:ln/>
        </p:spPr>
      </p:sp>
      <p:sp>
        <p:nvSpPr>
          <p:cNvPr id="36" name="Text 34"/>
          <p:cNvSpPr/>
          <p:nvPr/>
        </p:nvSpPr>
        <p:spPr>
          <a:xfrm>
            <a:off x="548640" y="4809744"/>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37" name="Text 35"/>
          <p:cNvSpPr/>
          <p:nvPr/>
        </p:nvSpPr>
        <p:spPr>
          <a:xfrm>
            <a:off x="1143000" y="4754880"/>
            <a:ext cx="1463040" cy="475488"/>
          </a:xfrm>
          <a:prstGeom prst="rect">
            <a:avLst/>
          </a:prstGeom>
          <a:noFill/>
          <a:ln/>
        </p:spPr>
        <p:txBody>
          <a:bodyPr wrap="square" lIns="0" tIns="0" rIns="0" bIns="0" rtlCol="0" anchor="ctr"/>
          <a:lstStyle/>
          <a:p>
            <a:pPr indent="0" marL="0">
              <a:buNone/>
            </a:pPr>
            <a:r>
              <a:rPr lang="en-US" sz="1100" b="1" dirty="0">
                <a:solidFill>
                  <a:srgbClr val="0A5694"/>
                </a:solidFill>
                <a:latin typeface="Calibri" pitchFamily="34" charset="0"/>
                <a:ea typeface="Calibri" pitchFamily="34" charset="-122"/>
                <a:cs typeface="Calibri" pitchFamily="34" charset="-120"/>
              </a:rPr>
              <a:t>Week 5</a:t>
            </a:r>
            <a:endParaRPr lang="en-US" sz="1100" dirty="0"/>
          </a:p>
        </p:txBody>
      </p:sp>
      <p:sp>
        <p:nvSpPr>
          <p:cNvPr id="38" name="Text 36"/>
          <p:cNvSpPr/>
          <p:nvPr/>
        </p:nvSpPr>
        <p:spPr>
          <a:xfrm>
            <a:off x="2651760" y="4754880"/>
            <a:ext cx="4663440" cy="475488"/>
          </a:xfrm>
          <a:prstGeom prst="rect">
            <a:avLst/>
          </a:prstGeom>
          <a:noFill/>
          <a:ln/>
        </p:spPr>
        <p:txBody>
          <a:bodyPr wrap="square" lIns="0" tIns="0" rIns="0" bIns="0" rtlCol="0" anchor="ctr"/>
          <a:lstStyle/>
          <a:p>
            <a:pPr indent="0" marL="0">
              <a:buNone/>
            </a:pPr>
            <a:r>
              <a:rPr lang="en-US" sz="1500" b="1" dirty="0">
                <a:solidFill>
                  <a:srgbClr val="171E60"/>
                </a:solidFill>
                <a:latin typeface="Calibri" pitchFamily="34" charset="0"/>
                <a:ea typeface="Calibri" pitchFamily="34" charset="-122"/>
                <a:cs typeface="Calibri" pitchFamily="34" charset="-120"/>
              </a:rPr>
              <a:t>Align Resources And Test Assumptions</a:t>
            </a:r>
            <a:endParaRPr lang="en-US" sz="1500" dirty="0"/>
          </a:p>
        </p:txBody>
      </p:sp>
      <p:sp>
        <p:nvSpPr>
          <p:cNvPr id="39" name="Text 37"/>
          <p:cNvSpPr/>
          <p:nvPr/>
        </p:nvSpPr>
        <p:spPr>
          <a:xfrm>
            <a:off x="7406640" y="4754880"/>
            <a:ext cx="1737360" cy="475488"/>
          </a:xfrm>
          <a:prstGeom prst="rect">
            <a:avLst/>
          </a:prstGeom>
          <a:noFill/>
          <a:ln/>
        </p:spPr>
        <p:txBody>
          <a:bodyPr wrap="square" lIns="0" tIns="0" rIns="0" bIns="0" rtlCol="0" anchor="ctr"/>
          <a:lstStyle/>
          <a:p>
            <a:pPr indent="0" marL="0">
              <a:buNone/>
            </a:pPr>
            <a:r>
              <a:rPr lang="en-US" sz="1150" dirty="0">
                <a:solidFill>
                  <a:srgbClr val="5B6275"/>
                </a:solidFill>
                <a:latin typeface="Calibri" pitchFamily="34" charset="0"/>
                <a:ea typeface="Calibri" pitchFamily="34" charset="-122"/>
                <a:cs typeface="Calibri" pitchFamily="34" charset="-120"/>
              </a:rPr>
              <a:t>Tool 6</a:t>
            </a:r>
            <a:endParaRPr lang="en-US" sz="1150" dirty="0"/>
          </a:p>
        </p:txBody>
      </p:sp>
      <p:sp>
        <p:nvSpPr>
          <p:cNvPr id="40" name="Text 38"/>
          <p:cNvSpPr/>
          <p:nvPr/>
        </p:nvSpPr>
        <p:spPr>
          <a:xfrm>
            <a:off x="9189720" y="4754880"/>
            <a:ext cx="2103120" cy="475488"/>
          </a:xfrm>
          <a:prstGeom prst="rect">
            <a:avLst/>
          </a:prstGeom>
          <a:noFill/>
          <a:ln/>
        </p:spPr>
        <p:txBody>
          <a:bodyPr wrap="square" lIns="0" tIns="0" rIns="0" bIns="0" rtlCol="0" anchor="ctr"/>
          <a:lstStyle/>
          <a:p>
            <a:pPr algn="r" indent="0" marL="0">
              <a:buNone/>
            </a:pPr>
            <a:r>
              <a:rPr lang="en-US" sz="1150" b="1" dirty="0">
                <a:solidFill>
                  <a:srgbClr val="2BB3B1"/>
                </a:solidFill>
                <a:latin typeface="Calibri" pitchFamily="34" charset="0"/>
                <a:ea typeface="Calibri" pitchFamily="34" charset="-122"/>
                <a:cs typeface="Calibri" pitchFamily="34" charset="-120"/>
              </a:rPr>
              <a:t>4–6 hours</a:t>
            </a:r>
            <a:endParaRPr lang="en-US" sz="1150" dirty="0"/>
          </a:p>
        </p:txBody>
      </p:sp>
      <p:sp>
        <p:nvSpPr>
          <p:cNvPr id="41" name="Shape 39"/>
          <p:cNvSpPr/>
          <p:nvPr/>
        </p:nvSpPr>
        <p:spPr>
          <a:xfrm>
            <a:off x="548640" y="5385816"/>
            <a:ext cx="384048" cy="384048"/>
          </a:xfrm>
          <a:prstGeom prst="ellipse">
            <a:avLst/>
          </a:prstGeom>
          <a:solidFill>
            <a:srgbClr val="0A5694"/>
          </a:solidFill>
          <a:ln/>
        </p:spPr>
      </p:sp>
      <p:sp>
        <p:nvSpPr>
          <p:cNvPr id="42" name="Text 40"/>
          <p:cNvSpPr/>
          <p:nvPr/>
        </p:nvSpPr>
        <p:spPr>
          <a:xfrm>
            <a:off x="548640" y="5385816"/>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43" name="Text 41"/>
          <p:cNvSpPr/>
          <p:nvPr/>
        </p:nvSpPr>
        <p:spPr>
          <a:xfrm>
            <a:off x="1143000" y="5330952"/>
            <a:ext cx="1463040" cy="475488"/>
          </a:xfrm>
          <a:prstGeom prst="rect">
            <a:avLst/>
          </a:prstGeom>
          <a:noFill/>
          <a:ln/>
        </p:spPr>
        <p:txBody>
          <a:bodyPr wrap="square" lIns="0" tIns="0" rIns="0" bIns="0" rtlCol="0" anchor="ctr"/>
          <a:lstStyle/>
          <a:p>
            <a:pPr indent="0" marL="0">
              <a:buNone/>
            </a:pPr>
            <a:r>
              <a:rPr lang="en-US" sz="1100" b="1" dirty="0">
                <a:solidFill>
                  <a:srgbClr val="0A5694"/>
                </a:solidFill>
                <a:latin typeface="Calibri" pitchFamily="34" charset="0"/>
                <a:ea typeface="Calibri" pitchFamily="34" charset="-122"/>
                <a:cs typeface="Calibri" pitchFamily="34" charset="-120"/>
              </a:rPr>
              <a:t>Week 6</a:t>
            </a:r>
            <a:endParaRPr lang="en-US" sz="1100" dirty="0"/>
          </a:p>
        </p:txBody>
      </p:sp>
      <p:sp>
        <p:nvSpPr>
          <p:cNvPr id="44" name="Text 42"/>
          <p:cNvSpPr/>
          <p:nvPr/>
        </p:nvSpPr>
        <p:spPr>
          <a:xfrm>
            <a:off x="2651760" y="5330952"/>
            <a:ext cx="4663440" cy="475488"/>
          </a:xfrm>
          <a:prstGeom prst="rect">
            <a:avLst/>
          </a:prstGeom>
          <a:noFill/>
          <a:ln/>
        </p:spPr>
        <p:txBody>
          <a:bodyPr wrap="square" lIns="0" tIns="0" rIns="0" bIns="0" rtlCol="0" anchor="ctr"/>
          <a:lstStyle/>
          <a:p>
            <a:pPr indent="0" marL="0">
              <a:buNone/>
            </a:pPr>
            <a:r>
              <a:rPr lang="en-US" sz="1500" b="1" dirty="0">
                <a:solidFill>
                  <a:srgbClr val="171E60"/>
                </a:solidFill>
                <a:latin typeface="Calibri" pitchFamily="34" charset="0"/>
                <a:ea typeface="Calibri" pitchFamily="34" charset="-122"/>
                <a:cs typeface="Calibri" pitchFamily="34" charset="-120"/>
              </a:rPr>
              <a:t>Turn Decisions Into Action</a:t>
            </a:r>
            <a:endParaRPr lang="en-US" sz="1500" dirty="0"/>
          </a:p>
        </p:txBody>
      </p:sp>
      <p:sp>
        <p:nvSpPr>
          <p:cNvPr id="45" name="Text 43"/>
          <p:cNvSpPr/>
          <p:nvPr/>
        </p:nvSpPr>
        <p:spPr>
          <a:xfrm>
            <a:off x="7406640" y="5330952"/>
            <a:ext cx="1737360" cy="475488"/>
          </a:xfrm>
          <a:prstGeom prst="rect">
            <a:avLst/>
          </a:prstGeom>
          <a:noFill/>
          <a:ln/>
        </p:spPr>
        <p:txBody>
          <a:bodyPr wrap="square" lIns="0" tIns="0" rIns="0" bIns="0" rtlCol="0" anchor="ctr"/>
          <a:lstStyle/>
          <a:p>
            <a:pPr indent="0" marL="0">
              <a:buNone/>
            </a:pPr>
            <a:r>
              <a:rPr lang="en-US" sz="1150" dirty="0">
                <a:solidFill>
                  <a:srgbClr val="5B6275"/>
                </a:solidFill>
                <a:latin typeface="Calibri" pitchFamily="34" charset="0"/>
                <a:ea typeface="Calibri" pitchFamily="34" charset="-122"/>
                <a:cs typeface="Calibri" pitchFamily="34" charset="-120"/>
              </a:rPr>
              <a:t>Tool 7</a:t>
            </a:r>
            <a:endParaRPr lang="en-US" sz="1150" dirty="0"/>
          </a:p>
        </p:txBody>
      </p:sp>
      <p:sp>
        <p:nvSpPr>
          <p:cNvPr id="46" name="Text 44"/>
          <p:cNvSpPr/>
          <p:nvPr/>
        </p:nvSpPr>
        <p:spPr>
          <a:xfrm>
            <a:off x="9189720" y="5330952"/>
            <a:ext cx="2103120" cy="475488"/>
          </a:xfrm>
          <a:prstGeom prst="rect">
            <a:avLst/>
          </a:prstGeom>
          <a:noFill/>
          <a:ln/>
        </p:spPr>
        <p:txBody>
          <a:bodyPr wrap="square" lIns="0" tIns="0" rIns="0" bIns="0" rtlCol="0" anchor="ctr"/>
          <a:lstStyle/>
          <a:p>
            <a:pPr algn="r" indent="0" marL="0">
              <a:buNone/>
            </a:pPr>
            <a:r>
              <a:rPr lang="en-US" sz="1150" b="1" dirty="0">
                <a:solidFill>
                  <a:srgbClr val="2BB3B1"/>
                </a:solidFill>
                <a:latin typeface="Calibri" pitchFamily="34" charset="0"/>
                <a:ea typeface="Calibri" pitchFamily="34" charset="-122"/>
                <a:cs typeface="Calibri" pitchFamily="34" charset="-120"/>
              </a:rPr>
              <a:t>4–6 hours</a:t>
            </a:r>
            <a:endParaRPr lang="en-US" sz="1150" dirty="0"/>
          </a:p>
        </p:txBody>
      </p:sp>
      <p:sp>
        <p:nvSpPr>
          <p:cNvPr id="47" name="Shape 45"/>
          <p:cNvSpPr/>
          <p:nvPr/>
        </p:nvSpPr>
        <p:spPr>
          <a:xfrm>
            <a:off x="548640" y="5961888"/>
            <a:ext cx="384048" cy="384048"/>
          </a:xfrm>
          <a:prstGeom prst="ellipse">
            <a:avLst/>
          </a:prstGeom>
          <a:solidFill>
            <a:srgbClr val="FFB545"/>
          </a:solidFill>
          <a:ln/>
        </p:spPr>
      </p:sp>
      <p:sp>
        <p:nvSpPr>
          <p:cNvPr id="48" name="Text 46"/>
          <p:cNvSpPr/>
          <p:nvPr/>
        </p:nvSpPr>
        <p:spPr>
          <a:xfrm>
            <a:off x="548640" y="5961888"/>
            <a:ext cx="384048"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49" name="Text 47"/>
          <p:cNvSpPr/>
          <p:nvPr/>
        </p:nvSpPr>
        <p:spPr>
          <a:xfrm>
            <a:off x="1143000" y="5907024"/>
            <a:ext cx="1463040" cy="475488"/>
          </a:xfrm>
          <a:prstGeom prst="rect">
            <a:avLst/>
          </a:prstGeom>
          <a:noFill/>
          <a:ln/>
        </p:spPr>
        <p:txBody>
          <a:bodyPr wrap="square" lIns="0" tIns="0" rIns="0" bIns="0" rtlCol="0" anchor="ctr"/>
          <a:lstStyle/>
          <a:p>
            <a:pPr indent="0" marL="0">
              <a:buNone/>
            </a:pPr>
            <a:r>
              <a:rPr lang="en-US" sz="1100" b="1" dirty="0">
                <a:solidFill>
                  <a:srgbClr val="0A5694"/>
                </a:solidFill>
                <a:latin typeface="Calibri" pitchFamily="34" charset="0"/>
                <a:ea typeface="Calibri" pitchFamily="34" charset="-122"/>
                <a:cs typeface="Calibri" pitchFamily="34" charset="-120"/>
              </a:rPr>
              <a:t>Quarterly</a:t>
            </a:r>
            <a:endParaRPr lang="en-US" sz="1100" dirty="0"/>
          </a:p>
        </p:txBody>
      </p:sp>
      <p:sp>
        <p:nvSpPr>
          <p:cNvPr id="50" name="Text 48"/>
          <p:cNvSpPr/>
          <p:nvPr/>
        </p:nvSpPr>
        <p:spPr>
          <a:xfrm>
            <a:off x="2651760" y="5907024"/>
            <a:ext cx="4663440" cy="475488"/>
          </a:xfrm>
          <a:prstGeom prst="rect">
            <a:avLst/>
          </a:prstGeom>
          <a:noFill/>
          <a:ln/>
        </p:spPr>
        <p:txBody>
          <a:bodyPr wrap="square" lIns="0" tIns="0" rIns="0" bIns="0" rtlCol="0" anchor="ctr"/>
          <a:lstStyle/>
          <a:p>
            <a:pPr indent="0" marL="0">
              <a:buNone/>
            </a:pPr>
            <a:r>
              <a:rPr lang="en-US" sz="1500" b="1" dirty="0">
                <a:solidFill>
                  <a:srgbClr val="171E60"/>
                </a:solidFill>
                <a:latin typeface="Calibri" pitchFamily="34" charset="0"/>
                <a:ea typeface="Calibri" pitchFamily="34" charset="-122"/>
                <a:cs typeface="Calibri" pitchFamily="34" charset="-120"/>
              </a:rPr>
              <a:t>Review And Adapt</a:t>
            </a:r>
            <a:endParaRPr lang="en-US" sz="1500" dirty="0"/>
          </a:p>
        </p:txBody>
      </p:sp>
      <p:sp>
        <p:nvSpPr>
          <p:cNvPr id="51" name="Text 49"/>
          <p:cNvSpPr/>
          <p:nvPr/>
        </p:nvSpPr>
        <p:spPr>
          <a:xfrm>
            <a:off x="7406640" y="5907024"/>
            <a:ext cx="1737360" cy="475488"/>
          </a:xfrm>
          <a:prstGeom prst="rect">
            <a:avLst/>
          </a:prstGeom>
          <a:noFill/>
          <a:ln/>
        </p:spPr>
        <p:txBody>
          <a:bodyPr wrap="square" lIns="0" tIns="0" rIns="0" bIns="0" rtlCol="0" anchor="ctr"/>
          <a:lstStyle/>
          <a:p>
            <a:pPr indent="0" marL="0">
              <a:buNone/>
            </a:pPr>
            <a:r>
              <a:rPr lang="en-US" sz="1150" dirty="0">
                <a:solidFill>
                  <a:srgbClr val="5B6275"/>
                </a:solidFill>
                <a:latin typeface="Calibri" pitchFamily="34" charset="0"/>
                <a:ea typeface="Calibri" pitchFamily="34" charset="-122"/>
                <a:cs typeface="Calibri" pitchFamily="34" charset="-120"/>
              </a:rPr>
              <a:t>Tool 8</a:t>
            </a:r>
            <a:endParaRPr lang="en-US" sz="1150" dirty="0"/>
          </a:p>
        </p:txBody>
      </p:sp>
      <p:sp>
        <p:nvSpPr>
          <p:cNvPr id="52" name="Text 50"/>
          <p:cNvSpPr/>
          <p:nvPr/>
        </p:nvSpPr>
        <p:spPr>
          <a:xfrm>
            <a:off x="9189720" y="5907024"/>
            <a:ext cx="2103120" cy="475488"/>
          </a:xfrm>
          <a:prstGeom prst="rect">
            <a:avLst/>
          </a:prstGeom>
          <a:noFill/>
          <a:ln/>
        </p:spPr>
        <p:txBody>
          <a:bodyPr wrap="square" lIns="0" tIns="0" rIns="0" bIns="0" rtlCol="0" anchor="ctr"/>
          <a:lstStyle/>
          <a:p>
            <a:pPr algn="r" indent="0" marL="0">
              <a:buNone/>
            </a:pPr>
            <a:r>
              <a:rPr lang="en-US" sz="1150" b="1" dirty="0">
                <a:solidFill>
                  <a:srgbClr val="2BB3B1"/>
                </a:solidFill>
                <a:latin typeface="Calibri" pitchFamily="34" charset="0"/>
                <a:ea typeface="Calibri" pitchFamily="34" charset="-122"/>
                <a:cs typeface="Calibri" pitchFamily="34" charset="-120"/>
              </a:rPr>
              <a:t>90 min – half a day</a:t>
            </a:r>
            <a:endParaRPr lang="en-US" sz="1150" dirty="0"/>
          </a:p>
        </p:txBody>
      </p:sp>
      <p:sp>
        <p:nvSpPr>
          <p:cNvPr id="53" name="Text 51"/>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54" name="Text 52"/>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3</a:t>
            </a:r>
            <a:endParaRPr lang="en-US" sz="900" dirty="0"/>
          </a:p>
        </p:txBody>
      </p:sp>
      <p:pic>
        <p:nvPicPr>
          <p:cNvPr id="55" name="Image 0" descr="/tmp/claude-0/-home-claude/754c0540-6da9-5381-8d41-75a2b7ba52de/scratchpad/vitalease_src/unpacked/ppt/media/image2.png">    </p:cNvPr>
          <p:cNvPicPr>
            <a:picLocks noChangeAspect="1"/>
          </p:cNvPicPr>
          <p:nvPr/>
        </p:nvPicPr>
        <p:blipFill>
          <a:blip r:embed="rId1"/>
          <a:stretch>
            <a:fillRect/>
          </a:stretch>
        </p:blipFill>
        <p:spPr>
          <a:xfrm>
            <a:off x="10042855" y="6345936"/>
            <a:ext cx="1188720" cy="32918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10271455" y="5029200"/>
            <a:ext cx="1828800" cy="1828800"/>
          </a:xfrm>
          <a:prstGeom prst="rect">
            <a:avLst/>
          </a:prstGeom>
          <a:solidFill>
            <a:srgbClr val="0A5694">
              <a:alpha val="70000"/>
            </a:srgbClr>
          </a:solidFill>
          <a:ln/>
        </p:spPr>
      </p:sp>
      <p:sp>
        <p:nvSpPr>
          <p:cNvPr id="3" name="Shape 1"/>
          <p:cNvSpPr/>
          <p:nvPr/>
        </p:nvSpPr>
        <p:spPr>
          <a:xfrm rot="2700000">
            <a:off x="11528755" y="5006340"/>
            <a:ext cx="1234440" cy="1234440"/>
          </a:xfrm>
          <a:prstGeom prst="rect">
            <a:avLst/>
          </a:prstGeom>
          <a:solidFill>
            <a:srgbClr val="2BB3B1">
              <a:alpha val="55000"/>
            </a:srgbClr>
          </a:solidFill>
          <a:ln/>
        </p:spPr>
      </p:sp>
      <p:sp>
        <p:nvSpPr>
          <p:cNvPr id="4" name="Shape 2"/>
          <p:cNvSpPr/>
          <p:nvPr/>
        </p:nvSpPr>
        <p:spPr>
          <a:xfrm rot="2700000">
            <a:off x="11117275" y="459486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822960" y="2377440"/>
            <a:ext cx="7315200" cy="292608"/>
          </a:xfrm>
          <a:prstGeom prst="rect">
            <a:avLst/>
          </a:prstGeom>
          <a:noFill/>
          <a:ln/>
        </p:spPr>
        <p:txBody>
          <a:bodyPr wrap="square" lIns="0" tIns="0" rIns="0" bIns="0" rtlCol="0" anchor="ctr"/>
          <a:lstStyle/>
          <a:p>
            <a:pPr algn="l" indent="0" marL="0">
              <a:buNone/>
            </a:pPr>
            <a:r>
              <a:rPr lang="en-US" sz="1200" b="1" spc="200" kern="0" dirty="0">
                <a:solidFill>
                  <a:srgbClr val="2BB3B1"/>
                </a:solidFill>
                <a:latin typeface="Calibri" pitchFamily="34" charset="0"/>
                <a:ea typeface="Calibri" pitchFamily="34" charset="-122"/>
                <a:cs typeface="Calibri" pitchFamily="34" charset="-120"/>
              </a:rPr>
              <a:t>BEFORE YOU START</a:t>
            </a:r>
            <a:endParaRPr lang="en-US" sz="1200" dirty="0"/>
          </a:p>
        </p:txBody>
      </p:sp>
      <p:sp>
        <p:nvSpPr>
          <p:cNvPr id="7" name="Text 4"/>
          <p:cNvSpPr/>
          <p:nvPr/>
        </p:nvSpPr>
        <p:spPr>
          <a:xfrm>
            <a:off x="822960" y="2743200"/>
            <a:ext cx="9875520" cy="13716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Start With The Decision</a:t>
            </a:r>
            <a:endParaRPr lang="en-US" sz="4000" dirty="0"/>
          </a:p>
        </p:txBody>
      </p:sp>
      <p:sp>
        <p:nvSpPr>
          <p:cNvPr id="8" name="Text 5"/>
          <p:cNvSpPr/>
          <p:nvPr/>
        </p:nvSpPr>
        <p:spPr>
          <a:xfrm>
            <a:off x="822960" y="3886200"/>
            <a:ext cx="8961120" cy="73152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Name the decision before the six-week cycle begins.</a:t>
            </a:r>
            <a:endParaRPr lang="en-US" sz="1700" dirty="0"/>
          </a:p>
        </p:txBody>
      </p:sp>
      <p:sp>
        <p:nvSpPr>
          <p:cNvPr id="9" name="Shape 6"/>
          <p:cNvSpPr/>
          <p:nvPr/>
        </p:nvSpPr>
        <p:spPr>
          <a:xfrm>
            <a:off x="822960" y="4800600"/>
            <a:ext cx="7863840" cy="457200"/>
          </a:xfrm>
          <a:prstGeom prst="rect">
            <a:avLst/>
          </a:prstGeom>
          <a:solidFill>
            <a:srgbClr val="0A5694"/>
          </a:solidFill>
          <a:ln/>
        </p:spPr>
      </p:sp>
      <p:sp>
        <p:nvSpPr>
          <p:cNvPr id="10" name="Text 7"/>
          <p:cNvSpPr/>
          <p:nvPr/>
        </p:nvSpPr>
        <p:spPr>
          <a:xfrm>
            <a:off x="1005840" y="4800600"/>
            <a:ext cx="7498080" cy="4572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No worksheet yet        ·        60–90 minutes</a:t>
            </a:r>
            <a:endParaRPr lang="en-US" sz="1300" dirty="0"/>
          </a:p>
        </p:txBody>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CADCFC"/>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CADCFC"/>
                </a:solidFill>
                <a:latin typeface="Calibri" pitchFamily="34" charset="0"/>
                <a:ea typeface="Calibri" pitchFamily="34" charset="-122"/>
                <a:cs typeface="Calibri" pitchFamily="34" charset="-120"/>
              </a:rPr>
              <a:t>4</a:t>
            </a:r>
            <a:endParaRPr lang="en-US" sz="900" dirty="0"/>
          </a:p>
        </p:txBody>
      </p:sp>
      <p:pic>
        <p:nvPicPr>
          <p:cNvPr id="13" name="Image 1" descr="/tmp/claude-0/-home-claude/754c0540-6da9-5381-8d41-75a2b7ba52de/scratchpad/vitalease_src/unpacked/ppt/media/image1.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BEFORE YOU START · START WITH THE DECISION</a:t>
            </a:r>
            <a:endParaRPr lang="en-US" sz="1200" dirty="0"/>
          </a:p>
        </p:txBody>
      </p:sp>
      <p:sp>
        <p:nvSpPr>
          <p:cNvPr id="3" name="Shape 1"/>
          <p:cNvSpPr/>
          <p:nvPr/>
        </p:nvSpPr>
        <p:spPr>
          <a:xfrm>
            <a:off x="548640" y="914400"/>
            <a:ext cx="685800" cy="685800"/>
          </a:xfrm>
          <a:prstGeom prst="ellipse">
            <a:avLst/>
          </a:prstGeom>
          <a:solidFill>
            <a:srgbClr val="2BB3B1"/>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WHY</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Why This Matters</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Most strategy work fails because it answers the wrong question. A mature business facing margin erosion needs different work from a new venture still finding demand. Before the six-week cycle starts, the group has to agree what decision they are actually here to make.</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5</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BEFORE YOU START · START WITH THE DECISION</a:t>
            </a:r>
            <a:endParaRPr lang="en-US" sz="1200" dirty="0"/>
          </a:p>
        </p:txBody>
      </p:sp>
      <p:sp>
        <p:nvSpPr>
          <p:cNvPr id="3" name="Shape 1"/>
          <p:cNvSpPr/>
          <p:nvPr/>
        </p:nvSpPr>
        <p:spPr>
          <a:xfrm>
            <a:off x="548640" y="914400"/>
            <a:ext cx="685800" cy="685800"/>
          </a:xfrm>
          <a:prstGeom prst="ellipse">
            <a:avLst/>
          </a:prstGeom>
          <a:solidFill>
            <a:srgbClr val="0A5694"/>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WHAT</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What You Do</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Name one decision and its scope: the business, offer or market in question. Check immediate constraints first, including cash, commitments, delivery, safety and compliance. This session has no worksheet of its own. It sets up everything that follows.</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0A5694"/>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Bayline Precision: 36 staff, A$8m revenue, 86% on-time delivery. The owner's one-sentence decision was "increase profitable repeat work without making delivery reliability worse", agreed before any tool was opened.</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6</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BEFORE YOU START · START WITH THE DECISION</a:t>
            </a:r>
            <a:endParaRPr lang="en-US" sz="1200" dirty="0"/>
          </a:p>
        </p:txBody>
      </p:sp>
      <p:sp>
        <p:nvSpPr>
          <p:cNvPr id="3" name="Shape 1"/>
          <p:cNvSpPr/>
          <p:nvPr/>
        </p:nvSpPr>
        <p:spPr>
          <a:xfrm>
            <a:off x="548640" y="914400"/>
            <a:ext cx="685800" cy="685800"/>
          </a:xfrm>
          <a:prstGeom prst="ellipse">
            <a:avLst/>
          </a:prstGeom>
          <a:solidFill>
            <a:srgbClr val="171E60"/>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HOW</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How To Run It</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Open with one question: what decision are we actually here to make? Write every answer on the whiteboard, unfiltered. Narrow the list to one sentence the whole group agrees on, and resolve any cash or compliance concern raised here before moving on.</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171E60"/>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The team checked for fires first. Nothing in cash, delivery or compliance was burning, so the group moved straight into Week 1 rather than spending the session on a problem that didn't exist.</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7</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BEFORE YOU START · START WITH THE DECISION</a:t>
            </a:r>
            <a:endParaRPr lang="en-US" sz="1200" dirty="0"/>
          </a:p>
        </p:txBody>
      </p:sp>
      <p:sp>
        <p:nvSpPr>
          <p:cNvPr id="3" name="Shape 1"/>
          <p:cNvSpPr/>
          <p:nvPr/>
        </p:nvSpPr>
        <p:spPr>
          <a:xfrm>
            <a:off x="548640" y="914400"/>
            <a:ext cx="685800" cy="685800"/>
          </a:xfrm>
          <a:prstGeom prst="ellipse">
            <a:avLst/>
          </a:prstGeom>
          <a:solidFill>
            <a:srgbClr val="FFB545"/>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WHEN</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Timing</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Allow 60 to 90 minutes. Run it a few days ahead of Week 1 so people can gather basic financial and customer information before the group sits down together.</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8</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10271455" y="5029200"/>
            <a:ext cx="1828800" cy="1828800"/>
          </a:xfrm>
          <a:prstGeom prst="rect">
            <a:avLst/>
          </a:prstGeom>
          <a:solidFill>
            <a:srgbClr val="0A5694">
              <a:alpha val="70000"/>
            </a:srgbClr>
          </a:solidFill>
          <a:ln/>
        </p:spPr>
      </p:sp>
      <p:sp>
        <p:nvSpPr>
          <p:cNvPr id="3" name="Shape 1"/>
          <p:cNvSpPr/>
          <p:nvPr/>
        </p:nvSpPr>
        <p:spPr>
          <a:xfrm rot="2700000">
            <a:off x="11528755" y="5006340"/>
            <a:ext cx="1234440" cy="1234440"/>
          </a:xfrm>
          <a:prstGeom prst="rect">
            <a:avLst/>
          </a:prstGeom>
          <a:solidFill>
            <a:srgbClr val="2BB3B1">
              <a:alpha val="55000"/>
            </a:srgbClr>
          </a:solidFill>
          <a:ln/>
        </p:spPr>
      </p:sp>
      <p:sp>
        <p:nvSpPr>
          <p:cNvPr id="4" name="Shape 2"/>
          <p:cNvSpPr/>
          <p:nvPr/>
        </p:nvSpPr>
        <p:spPr>
          <a:xfrm rot="2700000">
            <a:off x="11117275" y="459486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822960" y="2377440"/>
            <a:ext cx="7315200" cy="292608"/>
          </a:xfrm>
          <a:prstGeom prst="rect">
            <a:avLst/>
          </a:prstGeom>
          <a:noFill/>
          <a:ln/>
        </p:spPr>
        <p:txBody>
          <a:bodyPr wrap="square" lIns="0" tIns="0" rIns="0" bIns="0" rtlCol="0" anchor="ctr"/>
          <a:lstStyle/>
          <a:p>
            <a:pPr algn="l" indent="0" marL="0">
              <a:buNone/>
            </a:pPr>
            <a:r>
              <a:rPr lang="en-US" sz="1200" b="1" spc="200" kern="0" dirty="0">
                <a:solidFill>
                  <a:srgbClr val="2BB3B1"/>
                </a:solidFill>
                <a:latin typeface="Calibri" pitchFamily="34" charset="0"/>
                <a:ea typeface="Calibri" pitchFamily="34" charset="-122"/>
                <a:cs typeface="Calibri" pitchFamily="34" charset="-120"/>
              </a:rPr>
              <a:t>WEEK 1</a:t>
            </a:r>
            <a:endParaRPr lang="en-US" sz="1200" dirty="0"/>
          </a:p>
        </p:txBody>
      </p:sp>
      <p:sp>
        <p:nvSpPr>
          <p:cNvPr id="7" name="Text 4"/>
          <p:cNvSpPr/>
          <p:nvPr/>
        </p:nvSpPr>
        <p:spPr>
          <a:xfrm>
            <a:off x="822960" y="2743200"/>
            <a:ext cx="9875520" cy="13716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Understand Your Position</a:t>
            </a:r>
            <a:endParaRPr lang="en-US" sz="4000" dirty="0"/>
          </a:p>
        </p:txBody>
      </p:sp>
      <p:sp>
        <p:nvSpPr>
          <p:cNvPr id="8" name="Text 5"/>
          <p:cNvSpPr/>
          <p:nvPr/>
        </p:nvSpPr>
        <p:spPr>
          <a:xfrm>
            <a:off x="822960" y="3886200"/>
            <a:ext cx="8961120" cy="73152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Diagnose the real starting point using evidence, not opinion.</a:t>
            </a:r>
            <a:endParaRPr lang="en-US" sz="1700" dirty="0"/>
          </a:p>
        </p:txBody>
      </p:sp>
      <p:sp>
        <p:nvSpPr>
          <p:cNvPr id="9" name="Shape 6"/>
          <p:cNvSpPr/>
          <p:nvPr/>
        </p:nvSpPr>
        <p:spPr>
          <a:xfrm>
            <a:off x="822960" y="4800600"/>
            <a:ext cx="7863840" cy="457200"/>
          </a:xfrm>
          <a:prstGeom prst="rect">
            <a:avLst/>
          </a:prstGeom>
          <a:solidFill>
            <a:srgbClr val="0A5694"/>
          </a:solidFill>
          <a:ln/>
        </p:spPr>
      </p:sp>
      <p:sp>
        <p:nvSpPr>
          <p:cNvPr id="10" name="Text 7"/>
          <p:cNvSpPr/>
          <p:nvPr/>
        </p:nvSpPr>
        <p:spPr>
          <a:xfrm>
            <a:off x="1005840" y="4800600"/>
            <a:ext cx="7498080" cy="4572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Tool 1 · Tool 2        ·        4–6 hours</a:t>
            </a:r>
            <a:endParaRPr lang="en-US" sz="1300" dirty="0"/>
          </a:p>
        </p:txBody>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CADCFC"/>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CADCFC"/>
                </a:solidFill>
                <a:latin typeface="Calibri" pitchFamily="34" charset="0"/>
                <a:ea typeface="Calibri" pitchFamily="34" charset="-122"/>
                <a:cs typeface="Calibri" pitchFamily="34" charset="-120"/>
              </a:rPr>
              <a:t>9</a:t>
            </a:r>
            <a:endParaRPr lang="en-US" sz="900" dirty="0"/>
          </a:p>
        </p:txBody>
      </p:sp>
      <p:pic>
        <p:nvPicPr>
          <p:cNvPr id="13" name="Image 1" descr="/tmp/claude-0/-home-claude/754c0540-6da9-5381-8d41-75a2b7ba52de/scratchpad/vitalease_src/unpacked/ppt/media/image1.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1 · UNDERSTAND YOUR POSITION</a:t>
            </a:r>
            <a:endParaRPr lang="en-US" sz="1200" dirty="0"/>
          </a:p>
        </p:txBody>
      </p:sp>
      <p:sp>
        <p:nvSpPr>
          <p:cNvPr id="3" name="Shape 1"/>
          <p:cNvSpPr/>
          <p:nvPr/>
        </p:nvSpPr>
        <p:spPr>
          <a:xfrm>
            <a:off x="548640" y="914400"/>
            <a:ext cx="685800" cy="685800"/>
          </a:xfrm>
          <a:prstGeom prst="ellipse">
            <a:avLst/>
          </a:prstGeom>
          <a:solidFill>
            <a:srgbClr val="2BB3B1"/>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WHY</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Why This Matters</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Company age is a poor guide to what a business actually needs. A 40-year-old manufacturer launching something new is validating an offer, even though its core business is mature. The group needs an honest read of the real starting point before choosing where to focus.</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10</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1 · UNDERSTAND YOUR POSITION</a:t>
            </a:r>
            <a:endParaRPr lang="en-US" sz="1200" dirty="0"/>
          </a:p>
        </p:txBody>
      </p:sp>
      <p:sp>
        <p:nvSpPr>
          <p:cNvPr id="3" name="Shape 1"/>
          <p:cNvSpPr/>
          <p:nvPr/>
        </p:nvSpPr>
        <p:spPr>
          <a:xfrm>
            <a:off x="548640" y="914400"/>
            <a:ext cx="685800" cy="685800"/>
          </a:xfrm>
          <a:prstGeom prst="ellipse">
            <a:avLst/>
          </a:prstGeom>
          <a:solidFill>
            <a:srgbClr val="0A5694"/>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WHAT</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What You Do</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Complete the Lifecycle Diagnostic and open the Strategic Evidence Board. Score the diagnostic from records and examples, then separate established facts, interpretations, assumptions and opinions on the Evidence Board.</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0A5694"/>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Bayline scored mostly 1s (Partly) and two Unknowns on its diagnostic, with only 86% on-time delivery behind the "delivery is repeatable" line. The group landed on Grow, provisionally, with a Scale constraint in delivery.</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11</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1 · UNDERSTAND YOUR POSITION</a:t>
            </a:r>
            <a:endParaRPr lang="en-US" sz="1200" dirty="0"/>
          </a:p>
        </p:txBody>
      </p:sp>
      <p:sp>
        <p:nvSpPr>
          <p:cNvPr id="3" name="Shape 1"/>
          <p:cNvSpPr/>
          <p:nvPr/>
        </p:nvSpPr>
        <p:spPr>
          <a:xfrm>
            <a:off x="548640" y="914400"/>
            <a:ext cx="685800" cy="685800"/>
          </a:xfrm>
          <a:prstGeom prst="ellipse">
            <a:avLst/>
          </a:prstGeom>
          <a:solidFill>
            <a:srgbClr val="171E60"/>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HOW</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How To Run It</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Score each diagnostic statement as a group: 0, 1, 2 or Unknown, with a reason attached every time, a record, a customer example or a named gap. Then open the Assumption Register and capture early beliefs as they surface.</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171E60"/>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On the Evidence Board, "profile-matched work wins more often" went down as a Fact, backed by 20 of 40 wins. "Buyers will accept a 5% premium" went down as an Assumption, Low confidence, with no paid test yet.</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12</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1 · UNDERSTAND YOUR POSITION</a:t>
            </a:r>
            <a:endParaRPr lang="en-US" sz="1200" dirty="0"/>
          </a:p>
        </p:txBody>
      </p:sp>
      <p:sp>
        <p:nvSpPr>
          <p:cNvPr id="3" name="Shape 1"/>
          <p:cNvSpPr/>
          <p:nvPr/>
        </p:nvSpPr>
        <p:spPr>
          <a:xfrm>
            <a:off x="548640" y="914400"/>
            <a:ext cx="685800" cy="685800"/>
          </a:xfrm>
          <a:prstGeom prst="ellipse">
            <a:avLst/>
          </a:prstGeom>
          <a:solidFill>
            <a:srgbClr val="FFB545"/>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WHEN</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Timing</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 full 4 to 6 hour session. Diagnostic scoring in the first 90 minutes, the Evidence Board for the rest. Close with a one-sentence diagnosis and a short list of what remains unknown.</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13</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10271455" y="5029200"/>
            <a:ext cx="1828800" cy="1828800"/>
          </a:xfrm>
          <a:prstGeom prst="rect">
            <a:avLst/>
          </a:prstGeom>
          <a:solidFill>
            <a:srgbClr val="0A5694">
              <a:alpha val="70000"/>
            </a:srgbClr>
          </a:solidFill>
          <a:ln/>
        </p:spPr>
      </p:sp>
      <p:sp>
        <p:nvSpPr>
          <p:cNvPr id="3" name="Shape 1"/>
          <p:cNvSpPr/>
          <p:nvPr/>
        </p:nvSpPr>
        <p:spPr>
          <a:xfrm rot="2700000">
            <a:off x="11528755" y="5006340"/>
            <a:ext cx="1234440" cy="1234440"/>
          </a:xfrm>
          <a:prstGeom prst="rect">
            <a:avLst/>
          </a:prstGeom>
          <a:solidFill>
            <a:srgbClr val="2BB3B1">
              <a:alpha val="55000"/>
            </a:srgbClr>
          </a:solidFill>
          <a:ln/>
        </p:spPr>
      </p:sp>
      <p:sp>
        <p:nvSpPr>
          <p:cNvPr id="4" name="Shape 2"/>
          <p:cNvSpPr/>
          <p:nvPr/>
        </p:nvSpPr>
        <p:spPr>
          <a:xfrm rot="2700000">
            <a:off x="11117275" y="459486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822960" y="2377440"/>
            <a:ext cx="7315200" cy="292608"/>
          </a:xfrm>
          <a:prstGeom prst="rect">
            <a:avLst/>
          </a:prstGeom>
          <a:noFill/>
          <a:ln/>
        </p:spPr>
        <p:txBody>
          <a:bodyPr wrap="square" lIns="0" tIns="0" rIns="0" bIns="0" rtlCol="0" anchor="ctr"/>
          <a:lstStyle/>
          <a:p>
            <a:pPr algn="l" indent="0" marL="0">
              <a:buNone/>
            </a:pPr>
            <a:r>
              <a:rPr lang="en-US" sz="1200" b="1" spc="200" kern="0" dirty="0">
                <a:solidFill>
                  <a:srgbClr val="2BB3B1"/>
                </a:solidFill>
                <a:latin typeface="Calibri" pitchFamily="34" charset="0"/>
                <a:ea typeface="Calibri" pitchFamily="34" charset="-122"/>
                <a:cs typeface="Calibri" pitchFamily="34" charset="-120"/>
              </a:rPr>
              <a:t>WEEK 2</a:t>
            </a:r>
            <a:endParaRPr lang="en-US" sz="1200" dirty="0"/>
          </a:p>
        </p:txBody>
      </p:sp>
      <p:sp>
        <p:nvSpPr>
          <p:cNvPr id="7" name="Text 4"/>
          <p:cNvSpPr/>
          <p:nvPr/>
        </p:nvSpPr>
        <p:spPr>
          <a:xfrm>
            <a:off x="822960" y="2743200"/>
            <a:ext cx="9875520" cy="13716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Understand Customers And Economics</a:t>
            </a:r>
            <a:endParaRPr lang="en-US" sz="4000" dirty="0"/>
          </a:p>
        </p:txBody>
      </p:sp>
      <p:sp>
        <p:nvSpPr>
          <p:cNvPr id="8" name="Text 5"/>
          <p:cNvSpPr/>
          <p:nvPr/>
        </p:nvSpPr>
        <p:spPr>
          <a:xfrm>
            <a:off x="822960" y="3886200"/>
            <a:ext cx="8961120" cy="73152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Find out which customers actually produce the best results.</a:t>
            </a:r>
            <a:endParaRPr lang="en-US" sz="1700" dirty="0"/>
          </a:p>
        </p:txBody>
      </p:sp>
      <p:sp>
        <p:nvSpPr>
          <p:cNvPr id="9" name="Shape 6"/>
          <p:cNvSpPr/>
          <p:nvPr/>
        </p:nvSpPr>
        <p:spPr>
          <a:xfrm>
            <a:off x="822960" y="4800600"/>
            <a:ext cx="7863840" cy="457200"/>
          </a:xfrm>
          <a:prstGeom prst="rect">
            <a:avLst/>
          </a:prstGeom>
          <a:solidFill>
            <a:srgbClr val="0A5694"/>
          </a:solidFill>
          <a:ln/>
        </p:spPr>
      </p:sp>
      <p:sp>
        <p:nvSpPr>
          <p:cNvPr id="10" name="Text 7"/>
          <p:cNvSpPr/>
          <p:nvPr/>
        </p:nvSpPr>
        <p:spPr>
          <a:xfrm>
            <a:off x="1005840" y="4800600"/>
            <a:ext cx="7498080" cy="4572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Tool 3        ·        4–6 hours</a:t>
            </a:r>
            <a:endParaRPr lang="en-US" sz="1300" dirty="0"/>
          </a:p>
        </p:txBody>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CADCFC"/>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CADCFC"/>
                </a:solidFill>
                <a:latin typeface="Calibri" pitchFamily="34" charset="0"/>
                <a:ea typeface="Calibri" pitchFamily="34" charset="-122"/>
                <a:cs typeface="Calibri" pitchFamily="34" charset="-120"/>
              </a:rPr>
              <a:t>14</a:t>
            </a:r>
            <a:endParaRPr lang="en-US" sz="900" dirty="0"/>
          </a:p>
        </p:txBody>
      </p:sp>
      <p:pic>
        <p:nvPicPr>
          <p:cNvPr id="13" name="Image 1" descr="/tmp/claude-0/-home-claude/754c0540-6da9-5381-8d41-75a2b7ba52de/scratchpad/vitalease_src/unpacked/ppt/media/image1.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2 · UNDERSTAND CUSTOMERS AND ECONOMICS</a:t>
            </a:r>
            <a:endParaRPr lang="en-US" sz="1200" dirty="0"/>
          </a:p>
        </p:txBody>
      </p:sp>
      <p:sp>
        <p:nvSpPr>
          <p:cNvPr id="3" name="Shape 1"/>
          <p:cNvSpPr/>
          <p:nvPr/>
        </p:nvSpPr>
        <p:spPr>
          <a:xfrm>
            <a:off x="548640" y="914400"/>
            <a:ext cx="685800" cy="685800"/>
          </a:xfrm>
          <a:prstGeom prst="ellipse">
            <a:avLst/>
          </a:prstGeom>
          <a:solidFill>
            <a:srgbClr val="2BB3B1"/>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WHY</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Why This Matters</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Growth plans fail when they rest on an untested view of who the business actually serves well. The group needs real evidence on which customers produce the best results, including the ones nobody usually talks about.</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15</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2 · UNDERSTAND CUSTOMERS AND ECONOMICS</a:t>
            </a:r>
            <a:endParaRPr lang="en-US" sz="1200" dirty="0"/>
          </a:p>
        </p:txBody>
      </p:sp>
      <p:sp>
        <p:nvSpPr>
          <p:cNvPr id="3" name="Shape 1"/>
          <p:cNvSpPr/>
          <p:nvPr/>
        </p:nvSpPr>
        <p:spPr>
          <a:xfrm>
            <a:off x="548640" y="914400"/>
            <a:ext cx="685800" cy="685800"/>
          </a:xfrm>
          <a:prstGeom prst="ellipse">
            <a:avLst/>
          </a:prstGeom>
          <a:solidFill>
            <a:srgbClr val="0A5694"/>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WHAT</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What You Do</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Complete the Customer &amp; ICP Assessment: win rate, gross margin, sales cycle, retention and cost to serve, compared across best-fit and other customers. Build towards a provisional ideal customer profile.</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0A5694"/>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Bayline's profile-matched customers won 50% of opportunities (20 of 40) at 35% gross margin. Other work won only 20% (12 of 60) at 24%. Same business, two very different groups of customer.</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16</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2 · UNDERSTAND CUSTOMERS AND ECONOMICS</a:t>
            </a:r>
            <a:endParaRPr lang="en-US" sz="1200" dirty="0"/>
          </a:p>
        </p:txBody>
      </p:sp>
      <p:sp>
        <p:nvSpPr>
          <p:cNvPr id="3" name="Shape 1"/>
          <p:cNvSpPr/>
          <p:nvPr/>
        </p:nvSpPr>
        <p:spPr>
          <a:xfrm>
            <a:off x="548640" y="914400"/>
            <a:ext cx="685800" cy="685800"/>
          </a:xfrm>
          <a:prstGeom prst="ellipse">
            <a:avLst/>
          </a:prstGeom>
          <a:solidFill>
            <a:srgbClr val="171E60"/>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HOW</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How To Run It</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Pull the numbers together before the session so the room isn't doing data entry live. Compare best-fit against other customers line by line and ask what actually differs about how they buy. Record missing figures as unknown; don't guess to fill a gap.</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171E60"/>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The resulting ICP statement was rated "Confidence: Medium", not high. Service-cost data was still missing, so the team wrote that gap down rather than rounding it up to a finished profile.</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17</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2 · UNDERSTAND CUSTOMERS AND ECONOMICS</a:t>
            </a:r>
            <a:endParaRPr lang="en-US" sz="1200" dirty="0"/>
          </a:p>
        </p:txBody>
      </p:sp>
      <p:sp>
        <p:nvSpPr>
          <p:cNvPr id="3" name="Shape 1"/>
          <p:cNvSpPr/>
          <p:nvPr/>
        </p:nvSpPr>
        <p:spPr>
          <a:xfrm>
            <a:off x="548640" y="914400"/>
            <a:ext cx="685800" cy="685800"/>
          </a:xfrm>
          <a:prstGeom prst="ellipse">
            <a:avLst/>
          </a:prstGeom>
          <a:solidFill>
            <a:srgbClr val="FFB545"/>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WHEN</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Timing</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 full session. Spend the first half reviewing the numbers, the second half turning them into a provisional profile with a confidence rating.</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18</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10271455" y="5029200"/>
            <a:ext cx="1828800" cy="1828800"/>
          </a:xfrm>
          <a:prstGeom prst="rect">
            <a:avLst/>
          </a:prstGeom>
          <a:solidFill>
            <a:srgbClr val="0A5694">
              <a:alpha val="70000"/>
            </a:srgbClr>
          </a:solidFill>
          <a:ln/>
        </p:spPr>
      </p:sp>
      <p:sp>
        <p:nvSpPr>
          <p:cNvPr id="3" name="Shape 1"/>
          <p:cNvSpPr/>
          <p:nvPr/>
        </p:nvSpPr>
        <p:spPr>
          <a:xfrm rot="2700000">
            <a:off x="11528755" y="5006340"/>
            <a:ext cx="1234440" cy="1234440"/>
          </a:xfrm>
          <a:prstGeom prst="rect">
            <a:avLst/>
          </a:prstGeom>
          <a:solidFill>
            <a:srgbClr val="2BB3B1">
              <a:alpha val="55000"/>
            </a:srgbClr>
          </a:solidFill>
          <a:ln/>
        </p:spPr>
      </p:sp>
      <p:sp>
        <p:nvSpPr>
          <p:cNvPr id="4" name="Shape 2"/>
          <p:cNvSpPr/>
          <p:nvPr/>
        </p:nvSpPr>
        <p:spPr>
          <a:xfrm rot="2700000">
            <a:off x="11117275" y="459486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822960" y="2377440"/>
            <a:ext cx="7315200" cy="292608"/>
          </a:xfrm>
          <a:prstGeom prst="rect">
            <a:avLst/>
          </a:prstGeom>
          <a:noFill/>
          <a:ln/>
        </p:spPr>
        <p:txBody>
          <a:bodyPr wrap="square" lIns="0" tIns="0" rIns="0" bIns="0" rtlCol="0" anchor="ctr"/>
          <a:lstStyle/>
          <a:p>
            <a:pPr algn="l" indent="0" marL="0">
              <a:buNone/>
            </a:pPr>
            <a:r>
              <a:rPr lang="en-US" sz="1200" b="1" spc="200" kern="0" dirty="0">
                <a:solidFill>
                  <a:srgbClr val="2BB3B1"/>
                </a:solidFill>
                <a:latin typeface="Calibri" pitchFamily="34" charset="0"/>
                <a:ea typeface="Calibri" pitchFamily="34" charset="-122"/>
                <a:cs typeface="Calibri" pitchFamily="34" charset="-120"/>
              </a:rPr>
              <a:t>WEEK 3</a:t>
            </a:r>
            <a:endParaRPr lang="en-US" sz="1200" dirty="0"/>
          </a:p>
        </p:txBody>
      </p:sp>
      <p:sp>
        <p:nvSpPr>
          <p:cNvPr id="7" name="Text 4"/>
          <p:cNvSpPr/>
          <p:nvPr/>
        </p:nvSpPr>
        <p:spPr>
          <a:xfrm>
            <a:off x="822960" y="2743200"/>
            <a:ext cx="9875520" cy="13716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Compare Your Choices</a:t>
            </a:r>
            <a:endParaRPr lang="en-US" sz="4000" dirty="0"/>
          </a:p>
        </p:txBody>
      </p:sp>
      <p:sp>
        <p:nvSpPr>
          <p:cNvPr id="8" name="Text 5"/>
          <p:cNvSpPr/>
          <p:nvPr/>
        </p:nvSpPr>
        <p:spPr>
          <a:xfrm>
            <a:off x="822960" y="3886200"/>
            <a:ext cx="8961120" cy="73152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Generate real options and score them properly.</a:t>
            </a:r>
            <a:endParaRPr lang="en-US" sz="1700" dirty="0"/>
          </a:p>
        </p:txBody>
      </p:sp>
      <p:sp>
        <p:nvSpPr>
          <p:cNvPr id="9" name="Shape 6"/>
          <p:cNvSpPr/>
          <p:nvPr/>
        </p:nvSpPr>
        <p:spPr>
          <a:xfrm>
            <a:off x="822960" y="4800600"/>
            <a:ext cx="7863840" cy="457200"/>
          </a:xfrm>
          <a:prstGeom prst="rect">
            <a:avLst/>
          </a:prstGeom>
          <a:solidFill>
            <a:srgbClr val="0A5694"/>
          </a:solidFill>
          <a:ln/>
        </p:spPr>
      </p:sp>
      <p:sp>
        <p:nvSpPr>
          <p:cNvPr id="10" name="Text 7"/>
          <p:cNvSpPr/>
          <p:nvPr/>
        </p:nvSpPr>
        <p:spPr>
          <a:xfrm>
            <a:off x="1005840" y="4800600"/>
            <a:ext cx="7498080" cy="4572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Tool 4        ·        4–6 hours</a:t>
            </a:r>
            <a:endParaRPr lang="en-US" sz="1300" dirty="0"/>
          </a:p>
        </p:txBody>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CADCFC"/>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CADCFC"/>
                </a:solidFill>
                <a:latin typeface="Calibri" pitchFamily="34" charset="0"/>
                <a:ea typeface="Calibri" pitchFamily="34" charset="-122"/>
                <a:cs typeface="Calibri" pitchFamily="34" charset="-120"/>
              </a:rPr>
              <a:t>19</a:t>
            </a:r>
            <a:endParaRPr lang="en-US" sz="900" dirty="0"/>
          </a:p>
        </p:txBody>
      </p:sp>
      <p:pic>
        <p:nvPicPr>
          <p:cNvPr id="13" name="Image 1" descr="/tmp/claude-0/-home-claude/754c0540-6da9-5381-8d41-75a2b7ba52de/scratchpad/vitalease_src/unpacked/ppt/media/image1.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3 · COMPARE YOUR CHOICES</a:t>
            </a:r>
            <a:endParaRPr lang="en-US" sz="1200" dirty="0"/>
          </a:p>
        </p:txBody>
      </p:sp>
      <p:sp>
        <p:nvSpPr>
          <p:cNvPr id="3" name="Shape 1"/>
          <p:cNvSpPr/>
          <p:nvPr/>
        </p:nvSpPr>
        <p:spPr>
          <a:xfrm>
            <a:off x="548640" y="914400"/>
            <a:ext cx="685800" cy="685800"/>
          </a:xfrm>
          <a:prstGeom prst="ellipse">
            <a:avLst/>
          </a:prstGeom>
          <a:solidFill>
            <a:srgbClr val="2BB3B1"/>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WHY</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Why This Matters</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 team that jumps from diagnosis straight to a decision usually settles for the first idea that sounds right. Comparing genuinely different options, including the uncomfortable ones, is what makes the eventual choice defensible.</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20</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3 · COMPARE YOUR CHOICES</a:t>
            </a:r>
            <a:endParaRPr lang="en-US" sz="1200" dirty="0"/>
          </a:p>
        </p:txBody>
      </p:sp>
      <p:sp>
        <p:nvSpPr>
          <p:cNvPr id="3" name="Shape 1"/>
          <p:cNvSpPr/>
          <p:nvPr/>
        </p:nvSpPr>
        <p:spPr>
          <a:xfrm>
            <a:off x="548640" y="914400"/>
            <a:ext cx="685800" cy="685800"/>
          </a:xfrm>
          <a:prstGeom prst="ellipse">
            <a:avLst/>
          </a:prstGeom>
          <a:solidFill>
            <a:srgbClr val="0A5694"/>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WHAT</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What You Do</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Generate distinct strategic options, test each against feasibility, and score them on the Strategic Choice Scorecard.</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0A5694"/>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Bayline compared three options. A proprietary product needed an estimated A$180,000 and was ruled out on funding before anyone scored it. The remaining two scored 4.00 (existing accounts) and 3.05 (a new region).</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21</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3 · COMPARE YOUR CHOICES</a:t>
            </a:r>
            <a:endParaRPr lang="en-US" sz="1200" dirty="0"/>
          </a:p>
        </p:txBody>
      </p:sp>
      <p:sp>
        <p:nvSpPr>
          <p:cNvPr id="3" name="Shape 1"/>
          <p:cNvSpPr/>
          <p:nvPr/>
        </p:nvSpPr>
        <p:spPr>
          <a:xfrm>
            <a:off x="548640" y="914400"/>
            <a:ext cx="685800" cy="685800"/>
          </a:xfrm>
          <a:prstGeom prst="ellipse">
            <a:avLst/>
          </a:prstGeom>
          <a:solidFill>
            <a:srgbClr val="171E60"/>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HOW</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How To Run It</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Brainstorm options on the whiteboard first, with nothing ruled out. Apply the scorecard's weighted criteria to each option in turn, and score out loud so disagreement surfaces before a decision gets forced.</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171E60"/>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Before trusting the 4.00, the group asked what would break it. Drop ability-to-win and economic value and the score fell to 3.35, still ahead of 3.05, but close enough to name as the thing worth watching.</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22</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3 · COMPARE YOUR CHOICES</a:t>
            </a:r>
            <a:endParaRPr lang="en-US" sz="1200" dirty="0"/>
          </a:p>
        </p:txBody>
      </p:sp>
      <p:sp>
        <p:nvSpPr>
          <p:cNvPr id="3" name="Shape 1"/>
          <p:cNvSpPr/>
          <p:nvPr/>
        </p:nvSpPr>
        <p:spPr>
          <a:xfrm>
            <a:off x="548640" y="914400"/>
            <a:ext cx="685800" cy="685800"/>
          </a:xfrm>
          <a:prstGeom prst="ellipse">
            <a:avLst/>
          </a:prstGeom>
          <a:solidFill>
            <a:srgbClr val="FFB545"/>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WHEN</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Timing</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 full session. Generate and feasibility-check options in the first half, score them in the second.</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23</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10271455" y="5029200"/>
            <a:ext cx="1828800" cy="1828800"/>
          </a:xfrm>
          <a:prstGeom prst="rect">
            <a:avLst/>
          </a:prstGeom>
          <a:solidFill>
            <a:srgbClr val="0A5694">
              <a:alpha val="70000"/>
            </a:srgbClr>
          </a:solidFill>
          <a:ln/>
        </p:spPr>
      </p:sp>
      <p:sp>
        <p:nvSpPr>
          <p:cNvPr id="3" name="Shape 1"/>
          <p:cNvSpPr/>
          <p:nvPr/>
        </p:nvSpPr>
        <p:spPr>
          <a:xfrm rot="2700000">
            <a:off x="11528755" y="5006340"/>
            <a:ext cx="1234440" cy="1234440"/>
          </a:xfrm>
          <a:prstGeom prst="rect">
            <a:avLst/>
          </a:prstGeom>
          <a:solidFill>
            <a:srgbClr val="2BB3B1">
              <a:alpha val="55000"/>
            </a:srgbClr>
          </a:solidFill>
          <a:ln/>
        </p:spPr>
      </p:sp>
      <p:sp>
        <p:nvSpPr>
          <p:cNvPr id="4" name="Shape 2"/>
          <p:cNvSpPr/>
          <p:nvPr/>
        </p:nvSpPr>
        <p:spPr>
          <a:xfrm rot="2700000">
            <a:off x="11117275" y="459486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822960" y="2377440"/>
            <a:ext cx="7315200" cy="292608"/>
          </a:xfrm>
          <a:prstGeom prst="rect">
            <a:avLst/>
          </a:prstGeom>
          <a:noFill/>
          <a:ln/>
        </p:spPr>
        <p:txBody>
          <a:bodyPr wrap="square" lIns="0" tIns="0" rIns="0" bIns="0" rtlCol="0" anchor="ctr"/>
          <a:lstStyle/>
          <a:p>
            <a:pPr algn="l" indent="0" marL="0">
              <a:buNone/>
            </a:pPr>
            <a:r>
              <a:rPr lang="en-US" sz="1200" b="1" spc="200" kern="0" dirty="0">
                <a:solidFill>
                  <a:srgbClr val="2BB3B1"/>
                </a:solidFill>
                <a:latin typeface="Calibri" pitchFamily="34" charset="0"/>
                <a:ea typeface="Calibri" pitchFamily="34" charset="-122"/>
                <a:cs typeface="Calibri" pitchFamily="34" charset="-120"/>
              </a:rPr>
              <a:t>WEEK 4</a:t>
            </a:r>
            <a:endParaRPr lang="en-US" sz="1200" dirty="0"/>
          </a:p>
        </p:txBody>
      </p:sp>
      <p:sp>
        <p:nvSpPr>
          <p:cNvPr id="7" name="Text 4"/>
          <p:cNvSpPr/>
          <p:nvPr/>
        </p:nvSpPr>
        <p:spPr>
          <a:xfrm>
            <a:off x="822960" y="2743200"/>
            <a:ext cx="9875520" cy="13716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Make The Decisions</a:t>
            </a:r>
            <a:endParaRPr lang="en-US" sz="4000" dirty="0"/>
          </a:p>
        </p:txBody>
      </p:sp>
      <p:sp>
        <p:nvSpPr>
          <p:cNvPr id="8" name="Text 5"/>
          <p:cNvSpPr/>
          <p:nvPr/>
        </p:nvSpPr>
        <p:spPr>
          <a:xfrm>
            <a:off x="822960" y="3886200"/>
            <a:ext cx="8961120" cy="73152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Commit to where to play, how to win, and what stops.</a:t>
            </a:r>
            <a:endParaRPr lang="en-US" sz="1700" dirty="0"/>
          </a:p>
        </p:txBody>
      </p:sp>
      <p:sp>
        <p:nvSpPr>
          <p:cNvPr id="9" name="Shape 6"/>
          <p:cNvSpPr/>
          <p:nvPr/>
        </p:nvSpPr>
        <p:spPr>
          <a:xfrm>
            <a:off x="822960" y="4800600"/>
            <a:ext cx="7863840" cy="457200"/>
          </a:xfrm>
          <a:prstGeom prst="rect">
            <a:avLst/>
          </a:prstGeom>
          <a:solidFill>
            <a:srgbClr val="0A5694"/>
          </a:solidFill>
          <a:ln/>
        </p:spPr>
      </p:sp>
      <p:sp>
        <p:nvSpPr>
          <p:cNvPr id="10" name="Text 7"/>
          <p:cNvSpPr/>
          <p:nvPr/>
        </p:nvSpPr>
        <p:spPr>
          <a:xfrm>
            <a:off x="1005840" y="4800600"/>
            <a:ext cx="7498080" cy="4572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Tool 5        ·        4–6 hours</a:t>
            </a:r>
            <a:endParaRPr lang="en-US" sz="1300" dirty="0"/>
          </a:p>
        </p:txBody>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CADCFC"/>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CADCFC"/>
                </a:solidFill>
                <a:latin typeface="Calibri" pitchFamily="34" charset="0"/>
                <a:ea typeface="Calibri" pitchFamily="34" charset="-122"/>
                <a:cs typeface="Calibri" pitchFamily="34" charset="-120"/>
              </a:rPr>
              <a:t>24</a:t>
            </a:r>
            <a:endParaRPr lang="en-US" sz="900" dirty="0"/>
          </a:p>
        </p:txBody>
      </p:sp>
      <p:pic>
        <p:nvPicPr>
          <p:cNvPr id="13" name="Image 1" descr="/tmp/claude-0/-home-claude/754c0540-6da9-5381-8d41-75a2b7ba52de/scratchpad/vitalease_src/unpacked/ppt/media/image1.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4 · MAKE THE DECISIONS</a:t>
            </a:r>
            <a:endParaRPr lang="en-US" sz="1200" dirty="0"/>
          </a:p>
        </p:txBody>
      </p:sp>
      <p:sp>
        <p:nvSpPr>
          <p:cNvPr id="3" name="Shape 1"/>
          <p:cNvSpPr/>
          <p:nvPr/>
        </p:nvSpPr>
        <p:spPr>
          <a:xfrm>
            <a:off x="548640" y="914400"/>
            <a:ext cx="685800" cy="685800"/>
          </a:xfrm>
          <a:prstGeom prst="ellipse">
            <a:avLst/>
          </a:prstGeom>
          <a:solidFill>
            <a:srgbClr val="2BB3B1"/>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WHY</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Why This Matters</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An objective like grow revenue by 20 per cent doesn't explain where that growth comes from or what the business gives up to make room for it. This is where the group commits to where to play and how to win.</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25</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4 · MAKE THE DECISIONS</a:t>
            </a:r>
            <a:endParaRPr lang="en-US" sz="1200" dirty="0"/>
          </a:p>
        </p:txBody>
      </p:sp>
      <p:sp>
        <p:nvSpPr>
          <p:cNvPr id="3" name="Shape 1"/>
          <p:cNvSpPr/>
          <p:nvPr/>
        </p:nvSpPr>
        <p:spPr>
          <a:xfrm>
            <a:off x="548640" y="914400"/>
            <a:ext cx="685800" cy="685800"/>
          </a:xfrm>
          <a:prstGeom prst="ellipse">
            <a:avLst/>
          </a:prstGeom>
          <a:solidFill>
            <a:srgbClr val="0A5694"/>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WHAT</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What You Do</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Complete the One-Page Strategy: where to play, how to win, the economic logic, three priorities and three non-priorities.</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0A5694"/>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Bayline's three priorities: due-date reliability, ten eligible accounts, consistent quote checks. Its three non-priorities, written down just as plainly: no new region, no new product, no rushed work without review.</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26</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4 · MAKE THE DECISIONS</a:t>
            </a:r>
            <a:endParaRPr lang="en-US" sz="1200" dirty="0"/>
          </a:p>
        </p:txBody>
      </p:sp>
      <p:sp>
        <p:nvSpPr>
          <p:cNvPr id="3" name="Shape 1"/>
          <p:cNvSpPr/>
          <p:nvPr/>
        </p:nvSpPr>
        <p:spPr>
          <a:xfrm>
            <a:off x="548640" y="914400"/>
            <a:ext cx="685800" cy="685800"/>
          </a:xfrm>
          <a:prstGeom prst="ellipse">
            <a:avLst/>
          </a:prstGeom>
          <a:solidFill>
            <a:srgbClr val="171E60"/>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HOW</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How To Run It</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Work the non-priorities as hard as the priorities, and name what the business will deliberately do less of. Draft the statement, test it against the Week 3 scorecard, then write it on one page the whole room can see.</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171E60"/>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The "right to win" line wasn't claimed as settled. It was written as provisional: existing account knowledge and repeat tooling, "until delivery performance improves", so the claim stayed honest about what still had to hold.</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27</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4 · MAKE THE DECISIONS</a:t>
            </a:r>
            <a:endParaRPr lang="en-US" sz="1200" dirty="0"/>
          </a:p>
        </p:txBody>
      </p:sp>
      <p:sp>
        <p:nvSpPr>
          <p:cNvPr id="3" name="Shape 1"/>
          <p:cNvSpPr/>
          <p:nvPr/>
        </p:nvSpPr>
        <p:spPr>
          <a:xfrm>
            <a:off x="548640" y="914400"/>
            <a:ext cx="685800" cy="685800"/>
          </a:xfrm>
          <a:prstGeom prst="ellipse">
            <a:avLst/>
          </a:prstGeom>
          <a:solidFill>
            <a:srgbClr val="FFB545"/>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WHEN</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Timing</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 full session, built for committing rather than drafting from scratch. Come with the Week 3 scorecard results already reviewed.</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28</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10271455" y="5029200"/>
            <a:ext cx="1828800" cy="1828800"/>
          </a:xfrm>
          <a:prstGeom prst="rect">
            <a:avLst/>
          </a:prstGeom>
          <a:solidFill>
            <a:srgbClr val="0A5694">
              <a:alpha val="70000"/>
            </a:srgbClr>
          </a:solidFill>
          <a:ln/>
        </p:spPr>
      </p:sp>
      <p:sp>
        <p:nvSpPr>
          <p:cNvPr id="3" name="Shape 1"/>
          <p:cNvSpPr/>
          <p:nvPr/>
        </p:nvSpPr>
        <p:spPr>
          <a:xfrm rot="2700000">
            <a:off x="11528755" y="5006340"/>
            <a:ext cx="1234440" cy="1234440"/>
          </a:xfrm>
          <a:prstGeom prst="rect">
            <a:avLst/>
          </a:prstGeom>
          <a:solidFill>
            <a:srgbClr val="2BB3B1">
              <a:alpha val="55000"/>
            </a:srgbClr>
          </a:solidFill>
          <a:ln/>
        </p:spPr>
      </p:sp>
      <p:sp>
        <p:nvSpPr>
          <p:cNvPr id="4" name="Shape 2"/>
          <p:cNvSpPr/>
          <p:nvPr/>
        </p:nvSpPr>
        <p:spPr>
          <a:xfrm rot="2700000">
            <a:off x="11117275" y="459486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822960" y="2377440"/>
            <a:ext cx="7315200" cy="292608"/>
          </a:xfrm>
          <a:prstGeom prst="rect">
            <a:avLst/>
          </a:prstGeom>
          <a:noFill/>
          <a:ln/>
        </p:spPr>
        <p:txBody>
          <a:bodyPr wrap="square" lIns="0" tIns="0" rIns="0" bIns="0" rtlCol="0" anchor="ctr"/>
          <a:lstStyle/>
          <a:p>
            <a:pPr algn="l" indent="0" marL="0">
              <a:buNone/>
            </a:pPr>
            <a:r>
              <a:rPr lang="en-US" sz="1200" b="1" spc="200" kern="0" dirty="0">
                <a:solidFill>
                  <a:srgbClr val="2BB3B1"/>
                </a:solidFill>
                <a:latin typeface="Calibri" pitchFamily="34" charset="0"/>
                <a:ea typeface="Calibri" pitchFamily="34" charset="-122"/>
                <a:cs typeface="Calibri" pitchFamily="34" charset="-120"/>
              </a:rPr>
              <a:t>WEEK 5</a:t>
            </a:r>
            <a:endParaRPr lang="en-US" sz="1200" dirty="0"/>
          </a:p>
        </p:txBody>
      </p:sp>
      <p:sp>
        <p:nvSpPr>
          <p:cNvPr id="7" name="Text 4"/>
          <p:cNvSpPr/>
          <p:nvPr/>
        </p:nvSpPr>
        <p:spPr>
          <a:xfrm>
            <a:off x="822960" y="2743200"/>
            <a:ext cx="9875520" cy="13716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Align Resources And Test Assumptions</a:t>
            </a:r>
            <a:endParaRPr lang="en-US" sz="4000" dirty="0"/>
          </a:p>
        </p:txBody>
      </p:sp>
      <p:sp>
        <p:nvSpPr>
          <p:cNvPr id="8" name="Text 5"/>
          <p:cNvSpPr/>
          <p:nvPr/>
        </p:nvSpPr>
        <p:spPr>
          <a:xfrm>
            <a:off x="822960" y="3886200"/>
            <a:ext cx="8961120" cy="73152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Match people and money to the choice, and test what has to be true.</a:t>
            </a:r>
            <a:endParaRPr lang="en-US" sz="1700" dirty="0"/>
          </a:p>
        </p:txBody>
      </p:sp>
      <p:sp>
        <p:nvSpPr>
          <p:cNvPr id="9" name="Shape 6"/>
          <p:cNvSpPr/>
          <p:nvPr/>
        </p:nvSpPr>
        <p:spPr>
          <a:xfrm>
            <a:off x="822960" y="4800600"/>
            <a:ext cx="7863840" cy="457200"/>
          </a:xfrm>
          <a:prstGeom prst="rect">
            <a:avLst/>
          </a:prstGeom>
          <a:solidFill>
            <a:srgbClr val="0A5694"/>
          </a:solidFill>
          <a:ln/>
        </p:spPr>
      </p:sp>
      <p:sp>
        <p:nvSpPr>
          <p:cNvPr id="10" name="Text 7"/>
          <p:cNvSpPr/>
          <p:nvPr/>
        </p:nvSpPr>
        <p:spPr>
          <a:xfrm>
            <a:off x="1005840" y="4800600"/>
            <a:ext cx="7498080" cy="4572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Tool 6        ·        4–6 hours</a:t>
            </a:r>
            <a:endParaRPr lang="en-US" sz="1300" dirty="0"/>
          </a:p>
        </p:txBody>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CADCFC"/>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CADCFC"/>
                </a:solidFill>
                <a:latin typeface="Calibri" pitchFamily="34" charset="0"/>
                <a:ea typeface="Calibri" pitchFamily="34" charset="-122"/>
                <a:cs typeface="Calibri" pitchFamily="34" charset="-120"/>
              </a:rPr>
              <a:t>29</a:t>
            </a:r>
            <a:endParaRPr lang="en-US" sz="900" dirty="0"/>
          </a:p>
        </p:txBody>
      </p:sp>
      <p:pic>
        <p:nvPicPr>
          <p:cNvPr id="13" name="Image 1" descr="/tmp/claude-0/-home-claude/754c0540-6da9-5381-8d41-75a2b7ba52de/scratchpad/vitalease_src/unpacked/ppt/media/image1.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5 · ALIGN RESOURCES AND TEST ASSUMPTIONS</a:t>
            </a:r>
            <a:endParaRPr lang="en-US" sz="1200" dirty="0"/>
          </a:p>
        </p:txBody>
      </p:sp>
      <p:sp>
        <p:nvSpPr>
          <p:cNvPr id="3" name="Shape 1"/>
          <p:cNvSpPr/>
          <p:nvPr/>
        </p:nvSpPr>
        <p:spPr>
          <a:xfrm>
            <a:off x="548640" y="914400"/>
            <a:ext cx="685800" cy="685800"/>
          </a:xfrm>
          <a:prstGeom prst="ellipse">
            <a:avLst/>
          </a:prstGeom>
          <a:solidFill>
            <a:srgbClr val="2BB3B1"/>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WHY</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Why This Matters</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 strategy that isn't matched to people, money, systems and incentives stays a document on a shelf. This session tests whether the business can actually fund and resource the choice it just made.</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30</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5 · ALIGN RESOURCES AND TEST ASSUMPTIONS</a:t>
            </a:r>
            <a:endParaRPr lang="en-US" sz="1200" dirty="0"/>
          </a:p>
        </p:txBody>
      </p:sp>
      <p:sp>
        <p:nvSpPr>
          <p:cNvPr id="3" name="Shape 1"/>
          <p:cNvSpPr/>
          <p:nvPr/>
        </p:nvSpPr>
        <p:spPr>
          <a:xfrm>
            <a:off x="548640" y="914400"/>
            <a:ext cx="685800" cy="685800"/>
          </a:xfrm>
          <a:prstGeom prst="ellipse">
            <a:avLst/>
          </a:prstGeom>
          <a:solidFill>
            <a:srgbClr val="0A5694"/>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WHAT</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What You Do</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Allocate resources and capability against the priorities, and build out the Assumption &amp; Learning Register: what has to be true for the plan to work, and how each assumption will be tested.</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0A5694"/>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Bayline capped its pilot at A$60,000 across four capabilities, each with a named owner and what it freed up to fund it: pausing broad outreach, for instance, to fund ten eligible accounts.</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31</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5 · ALIGN RESOURCES AND TEST ASSUMPTIONS</a:t>
            </a:r>
            <a:endParaRPr lang="en-US" sz="1200" dirty="0"/>
          </a:p>
        </p:txBody>
      </p:sp>
      <p:sp>
        <p:nvSpPr>
          <p:cNvPr id="3" name="Shape 1"/>
          <p:cNvSpPr/>
          <p:nvPr/>
        </p:nvSpPr>
        <p:spPr>
          <a:xfrm>
            <a:off x="548640" y="914400"/>
            <a:ext cx="685800" cy="685800"/>
          </a:xfrm>
          <a:prstGeom prst="ellipse">
            <a:avLst/>
          </a:prstGeom>
          <a:solidFill>
            <a:srgbClr val="171E60"/>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HOW</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How To Run It</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Name an owner, a cash cap and what makes room for every capability or action. Rank assumptions by downside if wrong and ease of testing, then design the cheapest test for the highest-risk one first.</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171E60"/>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Two assumptions got a threshold before testing: at least four of ten premium quotes converting, at least 92% on-time delivery. Agreeing the bar first is what stopped either result being argued away later.</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32</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5 · ALIGN RESOURCES AND TEST ASSUMPTIONS</a:t>
            </a:r>
            <a:endParaRPr lang="en-US" sz="1200" dirty="0"/>
          </a:p>
        </p:txBody>
      </p:sp>
      <p:sp>
        <p:nvSpPr>
          <p:cNvPr id="3" name="Shape 1"/>
          <p:cNvSpPr/>
          <p:nvPr/>
        </p:nvSpPr>
        <p:spPr>
          <a:xfrm>
            <a:off x="548640" y="914400"/>
            <a:ext cx="685800" cy="685800"/>
          </a:xfrm>
          <a:prstGeom prst="ellipse">
            <a:avLst/>
          </a:prstGeom>
          <a:solidFill>
            <a:srgbClr val="FFB545"/>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WHEN</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Timing</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 full session. Resourcing in the first half, assumption testing in the second.</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33</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10271455" y="5029200"/>
            <a:ext cx="1828800" cy="1828800"/>
          </a:xfrm>
          <a:prstGeom prst="rect">
            <a:avLst/>
          </a:prstGeom>
          <a:solidFill>
            <a:srgbClr val="0A5694">
              <a:alpha val="70000"/>
            </a:srgbClr>
          </a:solidFill>
          <a:ln/>
        </p:spPr>
      </p:sp>
      <p:sp>
        <p:nvSpPr>
          <p:cNvPr id="3" name="Shape 1"/>
          <p:cNvSpPr/>
          <p:nvPr/>
        </p:nvSpPr>
        <p:spPr>
          <a:xfrm rot="2700000">
            <a:off x="11528755" y="5006340"/>
            <a:ext cx="1234440" cy="1234440"/>
          </a:xfrm>
          <a:prstGeom prst="rect">
            <a:avLst/>
          </a:prstGeom>
          <a:solidFill>
            <a:srgbClr val="2BB3B1">
              <a:alpha val="55000"/>
            </a:srgbClr>
          </a:solidFill>
          <a:ln/>
        </p:spPr>
      </p:sp>
      <p:sp>
        <p:nvSpPr>
          <p:cNvPr id="4" name="Shape 2"/>
          <p:cNvSpPr/>
          <p:nvPr/>
        </p:nvSpPr>
        <p:spPr>
          <a:xfrm rot="2700000">
            <a:off x="11117275" y="459486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822960" y="2377440"/>
            <a:ext cx="7315200" cy="292608"/>
          </a:xfrm>
          <a:prstGeom prst="rect">
            <a:avLst/>
          </a:prstGeom>
          <a:noFill/>
          <a:ln/>
        </p:spPr>
        <p:txBody>
          <a:bodyPr wrap="square" lIns="0" tIns="0" rIns="0" bIns="0" rtlCol="0" anchor="ctr"/>
          <a:lstStyle/>
          <a:p>
            <a:pPr algn="l" indent="0" marL="0">
              <a:buNone/>
            </a:pPr>
            <a:r>
              <a:rPr lang="en-US" sz="1200" b="1" spc="200" kern="0" dirty="0">
                <a:solidFill>
                  <a:srgbClr val="2BB3B1"/>
                </a:solidFill>
                <a:latin typeface="Calibri" pitchFamily="34" charset="0"/>
                <a:ea typeface="Calibri" pitchFamily="34" charset="-122"/>
                <a:cs typeface="Calibri" pitchFamily="34" charset="-120"/>
              </a:rPr>
              <a:t>WEEK 6</a:t>
            </a:r>
            <a:endParaRPr lang="en-US" sz="1200" dirty="0"/>
          </a:p>
        </p:txBody>
      </p:sp>
      <p:sp>
        <p:nvSpPr>
          <p:cNvPr id="7" name="Text 4"/>
          <p:cNvSpPr/>
          <p:nvPr/>
        </p:nvSpPr>
        <p:spPr>
          <a:xfrm>
            <a:off x="822960" y="2743200"/>
            <a:ext cx="9875520" cy="13716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Turn Decisions Into Action</a:t>
            </a:r>
            <a:endParaRPr lang="en-US" sz="4000" dirty="0"/>
          </a:p>
        </p:txBody>
      </p:sp>
      <p:sp>
        <p:nvSpPr>
          <p:cNvPr id="8" name="Text 5"/>
          <p:cNvSpPr/>
          <p:nvPr/>
        </p:nvSpPr>
        <p:spPr>
          <a:xfrm>
            <a:off x="822960" y="3886200"/>
            <a:ext cx="8961120" cy="73152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Build the first 90-day execution board.</a:t>
            </a:r>
            <a:endParaRPr lang="en-US" sz="1700" dirty="0"/>
          </a:p>
        </p:txBody>
      </p:sp>
      <p:sp>
        <p:nvSpPr>
          <p:cNvPr id="9" name="Shape 6"/>
          <p:cNvSpPr/>
          <p:nvPr/>
        </p:nvSpPr>
        <p:spPr>
          <a:xfrm>
            <a:off x="822960" y="4800600"/>
            <a:ext cx="7863840" cy="457200"/>
          </a:xfrm>
          <a:prstGeom prst="rect">
            <a:avLst/>
          </a:prstGeom>
          <a:solidFill>
            <a:srgbClr val="0A5694"/>
          </a:solidFill>
          <a:ln/>
        </p:spPr>
      </p:sp>
      <p:sp>
        <p:nvSpPr>
          <p:cNvPr id="10" name="Text 7"/>
          <p:cNvSpPr/>
          <p:nvPr/>
        </p:nvSpPr>
        <p:spPr>
          <a:xfrm>
            <a:off x="1005840" y="4800600"/>
            <a:ext cx="7498080" cy="4572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Tool 7        ·        4–6 hours</a:t>
            </a:r>
            <a:endParaRPr lang="en-US" sz="1300" dirty="0"/>
          </a:p>
        </p:txBody>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CADCFC"/>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CADCFC"/>
                </a:solidFill>
                <a:latin typeface="Calibri" pitchFamily="34" charset="0"/>
                <a:ea typeface="Calibri" pitchFamily="34" charset="-122"/>
                <a:cs typeface="Calibri" pitchFamily="34" charset="-120"/>
              </a:rPr>
              <a:t>34</a:t>
            </a:r>
            <a:endParaRPr lang="en-US" sz="900" dirty="0"/>
          </a:p>
        </p:txBody>
      </p:sp>
      <p:pic>
        <p:nvPicPr>
          <p:cNvPr id="13" name="Image 1" descr="/tmp/claude-0/-home-claude/754c0540-6da9-5381-8d41-75a2b7ba52de/scratchpad/vitalease_src/unpacked/ppt/media/image1.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6 · TURN DECISIONS INTO ACTION</a:t>
            </a:r>
            <a:endParaRPr lang="en-US" sz="1200" dirty="0"/>
          </a:p>
        </p:txBody>
      </p:sp>
      <p:sp>
        <p:nvSpPr>
          <p:cNvPr id="3" name="Shape 1"/>
          <p:cNvSpPr/>
          <p:nvPr/>
        </p:nvSpPr>
        <p:spPr>
          <a:xfrm>
            <a:off x="548640" y="914400"/>
            <a:ext cx="685800" cy="685800"/>
          </a:xfrm>
          <a:prstGeom prst="ellipse">
            <a:avLst/>
          </a:prstGeom>
          <a:solidFill>
            <a:srgbClr val="2BB3B1"/>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WHY</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Why This Matters</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 busy team can still make little progress on strategy. Setting clear outcomes and owners is what turns decisions into something that actually moves.</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35</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6 · TURN DECISIONS INTO ACTION</a:t>
            </a:r>
            <a:endParaRPr lang="en-US" sz="1200" dirty="0"/>
          </a:p>
        </p:txBody>
      </p:sp>
      <p:sp>
        <p:nvSpPr>
          <p:cNvPr id="3" name="Shape 1"/>
          <p:cNvSpPr/>
          <p:nvPr/>
        </p:nvSpPr>
        <p:spPr>
          <a:xfrm>
            <a:off x="548640" y="914400"/>
            <a:ext cx="685800" cy="685800"/>
          </a:xfrm>
          <a:prstGeom prst="ellipse">
            <a:avLst/>
          </a:prstGeom>
          <a:solidFill>
            <a:srgbClr val="0A5694"/>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WHAT</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What You Do</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Build the first 90-Day Execution Board: a maximum of three priorities, each with one accountable owner, a baseline, a target and leading indicators.</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0A5694"/>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Bayline's board had exactly three priorities, one owner each: lift on-time delivery from 86% to 92%, land six paid repeat orders from three of ten accounts, get quote checks to 100% compliance, all by day 90.</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36</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6 · TURN DECISIONS INTO ACTION</a:t>
            </a:r>
            <a:endParaRPr lang="en-US" sz="1200" dirty="0"/>
          </a:p>
        </p:txBody>
      </p:sp>
      <p:sp>
        <p:nvSpPr>
          <p:cNvPr id="3" name="Shape 1"/>
          <p:cNvSpPr/>
          <p:nvPr/>
        </p:nvSpPr>
        <p:spPr>
          <a:xfrm>
            <a:off x="548640" y="914400"/>
            <a:ext cx="685800" cy="685800"/>
          </a:xfrm>
          <a:prstGeom prst="ellipse">
            <a:avLst/>
          </a:prstGeom>
          <a:solidFill>
            <a:srgbClr val="171E60"/>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HOW</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How To Run It</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An outcome describes a changed result; an activity describes work done. Every open opportunity having a stage, next action and owner is an outcome. Installing a CRM is only a task. Agree the review rhythm before closing: weekly for execution, monthly for performance, quarterly for strategy.</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171E60"/>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Every priority carried a leading indicator as well as a day-90 target: capacity checked before every quote, ten account discussions by day 30. That's what let the team see progress before the final number landed.</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37</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WEEK 6 · TURN DECISIONS INTO ACTION</a:t>
            </a:r>
            <a:endParaRPr lang="en-US" sz="1200" dirty="0"/>
          </a:p>
        </p:txBody>
      </p:sp>
      <p:sp>
        <p:nvSpPr>
          <p:cNvPr id="3" name="Shape 1"/>
          <p:cNvSpPr/>
          <p:nvPr/>
        </p:nvSpPr>
        <p:spPr>
          <a:xfrm>
            <a:off x="548640" y="914400"/>
            <a:ext cx="685800" cy="685800"/>
          </a:xfrm>
          <a:prstGeom prst="ellipse">
            <a:avLst/>
          </a:prstGeom>
          <a:solidFill>
            <a:srgbClr val="FFB545"/>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WHEN</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Timing</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A full session. This closes the six-week cycle. The group should leave with dates, owners and a first review booked.</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38</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10271455" y="5029200"/>
            <a:ext cx="1828800" cy="1828800"/>
          </a:xfrm>
          <a:prstGeom prst="rect">
            <a:avLst/>
          </a:prstGeom>
          <a:solidFill>
            <a:srgbClr val="0A5694">
              <a:alpha val="70000"/>
            </a:srgbClr>
          </a:solidFill>
          <a:ln/>
        </p:spPr>
      </p:sp>
      <p:sp>
        <p:nvSpPr>
          <p:cNvPr id="3" name="Shape 1"/>
          <p:cNvSpPr/>
          <p:nvPr/>
        </p:nvSpPr>
        <p:spPr>
          <a:xfrm rot="2700000">
            <a:off x="11528755" y="5006340"/>
            <a:ext cx="1234440" cy="1234440"/>
          </a:xfrm>
          <a:prstGeom prst="rect">
            <a:avLst/>
          </a:prstGeom>
          <a:solidFill>
            <a:srgbClr val="2BB3B1">
              <a:alpha val="55000"/>
            </a:srgbClr>
          </a:solidFill>
          <a:ln/>
        </p:spPr>
      </p:sp>
      <p:sp>
        <p:nvSpPr>
          <p:cNvPr id="4" name="Shape 2"/>
          <p:cNvSpPr/>
          <p:nvPr/>
        </p:nvSpPr>
        <p:spPr>
          <a:xfrm rot="2700000">
            <a:off x="11117275" y="459486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822960" y="2377440"/>
            <a:ext cx="7315200" cy="292608"/>
          </a:xfrm>
          <a:prstGeom prst="rect">
            <a:avLst/>
          </a:prstGeom>
          <a:noFill/>
          <a:ln/>
        </p:spPr>
        <p:txBody>
          <a:bodyPr wrap="square" lIns="0" tIns="0" rIns="0" bIns="0" rtlCol="0" anchor="ctr"/>
          <a:lstStyle/>
          <a:p>
            <a:pPr algn="l" indent="0" marL="0">
              <a:buNone/>
            </a:pPr>
            <a:r>
              <a:rPr lang="en-US" sz="1200" b="1" spc="200" kern="0" dirty="0">
                <a:solidFill>
                  <a:srgbClr val="2BB3B1"/>
                </a:solidFill>
                <a:latin typeface="Calibri" pitchFamily="34" charset="0"/>
                <a:ea typeface="Calibri" pitchFamily="34" charset="-122"/>
                <a:cs typeface="Calibri" pitchFamily="34" charset="-120"/>
              </a:rPr>
              <a:t>QUARTERLY</a:t>
            </a:r>
            <a:endParaRPr lang="en-US" sz="1200" dirty="0"/>
          </a:p>
        </p:txBody>
      </p:sp>
      <p:sp>
        <p:nvSpPr>
          <p:cNvPr id="7" name="Text 4"/>
          <p:cNvSpPr/>
          <p:nvPr/>
        </p:nvSpPr>
        <p:spPr>
          <a:xfrm>
            <a:off x="822960" y="2743200"/>
            <a:ext cx="9875520" cy="13716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Review And Adapt</a:t>
            </a:r>
            <a:endParaRPr lang="en-US" sz="4000" dirty="0"/>
          </a:p>
        </p:txBody>
      </p:sp>
      <p:sp>
        <p:nvSpPr>
          <p:cNvPr id="8" name="Text 5"/>
          <p:cNvSpPr/>
          <p:nvPr/>
        </p:nvSpPr>
        <p:spPr>
          <a:xfrm>
            <a:off x="822960" y="3886200"/>
            <a:ext cx="8961120" cy="73152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Keep the strategy current as evidence and markets change.</a:t>
            </a:r>
            <a:endParaRPr lang="en-US" sz="1700" dirty="0"/>
          </a:p>
        </p:txBody>
      </p:sp>
      <p:sp>
        <p:nvSpPr>
          <p:cNvPr id="9" name="Shape 6"/>
          <p:cNvSpPr/>
          <p:nvPr/>
        </p:nvSpPr>
        <p:spPr>
          <a:xfrm>
            <a:off x="822960" y="4800600"/>
            <a:ext cx="7863840" cy="457200"/>
          </a:xfrm>
          <a:prstGeom prst="rect">
            <a:avLst/>
          </a:prstGeom>
          <a:solidFill>
            <a:srgbClr val="0A5694"/>
          </a:solidFill>
          <a:ln/>
        </p:spPr>
      </p:sp>
      <p:sp>
        <p:nvSpPr>
          <p:cNvPr id="10" name="Text 7"/>
          <p:cNvSpPr/>
          <p:nvPr/>
        </p:nvSpPr>
        <p:spPr>
          <a:xfrm>
            <a:off x="1005840" y="4800600"/>
            <a:ext cx="7498080" cy="457200"/>
          </a:xfrm>
          <a:prstGeom prst="rect">
            <a:avLst/>
          </a:prstGeom>
          <a:noFill/>
          <a:ln/>
        </p:spPr>
        <p:txBody>
          <a:bodyPr wrap="square" lIns="0" tIns="0" rIns="0" bIns="0" rtlCol="0" anchor="ctr"/>
          <a:lstStyle/>
          <a:p>
            <a:pPr indent="0" marL="0">
              <a:buNone/>
            </a:pPr>
            <a:r>
              <a:rPr lang="en-US" sz="1300" dirty="0">
                <a:solidFill>
                  <a:srgbClr val="FFFFFF"/>
                </a:solidFill>
                <a:latin typeface="Calibri" pitchFamily="34" charset="0"/>
                <a:ea typeface="Calibri" pitchFamily="34" charset="-122"/>
                <a:cs typeface="Calibri" pitchFamily="34" charset="-120"/>
              </a:rPr>
              <a:t>Tool 8        ·        90 min – half a day</a:t>
            </a:r>
            <a:endParaRPr lang="en-US" sz="1300" dirty="0"/>
          </a:p>
        </p:txBody>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CADCFC"/>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CADCFC"/>
                </a:solidFill>
                <a:latin typeface="Calibri" pitchFamily="34" charset="0"/>
                <a:ea typeface="Calibri" pitchFamily="34" charset="-122"/>
                <a:cs typeface="Calibri" pitchFamily="34" charset="-120"/>
              </a:rPr>
              <a:t>39</a:t>
            </a:r>
            <a:endParaRPr lang="en-US" sz="900" dirty="0"/>
          </a:p>
        </p:txBody>
      </p:sp>
      <p:pic>
        <p:nvPicPr>
          <p:cNvPr id="13" name="Image 1" descr="/tmp/claude-0/-home-claude/754c0540-6da9-5381-8d41-75a2b7ba52de/scratchpad/vitalease_src/unpacked/ppt/media/image1.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QUARTERLY · REVIEW AND ADAPT</a:t>
            </a:r>
            <a:endParaRPr lang="en-US" sz="1200" dirty="0"/>
          </a:p>
        </p:txBody>
      </p:sp>
      <p:sp>
        <p:nvSpPr>
          <p:cNvPr id="3" name="Shape 1"/>
          <p:cNvSpPr/>
          <p:nvPr/>
        </p:nvSpPr>
        <p:spPr>
          <a:xfrm>
            <a:off x="548640" y="914400"/>
            <a:ext cx="685800" cy="685800"/>
          </a:xfrm>
          <a:prstGeom prst="ellipse">
            <a:avLst/>
          </a:prstGeom>
          <a:solidFill>
            <a:srgbClr val="2BB3B1"/>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WHY</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Why This Matters</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Markets move, assumptions get tested and resources drift back to old habits. A standing quarterly review is what keeps the One-Page Strategy current.</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40</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QUARTERLY · REVIEW AND ADAPT</a:t>
            </a:r>
            <a:endParaRPr lang="en-US" sz="1200" dirty="0"/>
          </a:p>
        </p:txBody>
      </p:sp>
      <p:sp>
        <p:nvSpPr>
          <p:cNvPr id="3" name="Shape 1"/>
          <p:cNvSpPr/>
          <p:nvPr/>
        </p:nvSpPr>
        <p:spPr>
          <a:xfrm>
            <a:off x="548640" y="914400"/>
            <a:ext cx="685800" cy="685800"/>
          </a:xfrm>
          <a:prstGeom prst="ellipse">
            <a:avLst/>
          </a:prstGeom>
          <a:solidFill>
            <a:srgbClr val="0A5694"/>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WHAT</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What You Do</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Complete the Quarterly Strategy Review: what changed outside the business, which assumptions were strengthened or weakened, and whether resources are still following the strategy.</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0A5694"/>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At day 90, Bayline hit its delivery and order targets, landed quote checks at 95% against a 100% goal, and saw its premium test fail outright at two of ten. The call was "adapt selected choices", not scrap the plan.</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41</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QUARTERLY · REVIEW AND ADAPT</a:t>
            </a:r>
            <a:endParaRPr lang="en-US" sz="1200" dirty="0"/>
          </a:p>
        </p:txBody>
      </p:sp>
      <p:sp>
        <p:nvSpPr>
          <p:cNvPr id="3" name="Shape 1"/>
          <p:cNvSpPr/>
          <p:nvPr/>
        </p:nvSpPr>
        <p:spPr>
          <a:xfrm>
            <a:off x="548640" y="914400"/>
            <a:ext cx="685800" cy="685800"/>
          </a:xfrm>
          <a:prstGeom prst="ellipse">
            <a:avLst/>
          </a:prstGeom>
          <a:solidFill>
            <a:srgbClr val="171E60"/>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HOW</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How To Run It</a:t>
            </a:r>
            <a:endParaRPr lang="en-US" sz="2600" dirty="0"/>
          </a:p>
        </p:txBody>
      </p:sp>
      <p:sp>
        <p:nvSpPr>
          <p:cNvPr id="7" name="Text 4"/>
          <p:cNvSpPr/>
          <p:nvPr/>
        </p:nvSpPr>
        <p:spPr>
          <a:xfrm>
            <a:off x="548640" y="2697480"/>
            <a:ext cx="9692640" cy="150876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Work through all eight questions in order. Name what should stop with the same rigour as what should get more resources. A review that only adds priorities is failing its purpose.</a:t>
            </a:r>
            <a:endParaRPr lang="en-US" sz="1800" dirty="0"/>
          </a:p>
        </p:txBody>
      </p:sp>
      <p:sp>
        <p:nvSpPr>
          <p:cNvPr id="8" name="Shape 5"/>
          <p:cNvSpPr/>
          <p:nvPr/>
        </p:nvSpPr>
        <p:spPr>
          <a:xfrm>
            <a:off x="548640" y="4343400"/>
            <a:ext cx="8549640" cy="1600200"/>
          </a:xfrm>
          <a:prstGeom prst="roundRect">
            <a:avLst>
              <a:gd name="adj" fmla="val 3429"/>
            </a:avLst>
          </a:prstGeom>
          <a:solidFill>
            <a:srgbClr val="F3F7FB"/>
          </a:solidFill>
          <a:ln/>
        </p:spPr>
      </p:sp>
      <p:sp>
        <p:nvSpPr>
          <p:cNvPr id="9" name="Shape 6"/>
          <p:cNvSpPr/>
          <p:nvPr/>
        </p:nvSpPr>
        <p:spPr>
          <a:xfrm>
            <a:off x="777240" y="4572000"/>
            <a:ext cx="365760" cy="365760"/>
          </a:xfrm>
          <a:prstGeom prst="ellipse">
            <a:avLst/>
          </a:prstGeom>
          <a:solidFill>
            <a:srgbClr val="171E60"/>
          </a:solidFill>
          <a:ln/>
        </p:spPr>
      </p:sp>
      <p:pic>
        <p:nvPicPr>
          <p:cNvPr id="10" name="Image 1" descr="preencoded.png">    </p:cNvPr>
          <p:cNvPicPr>
            <a:picLocks noChangeAspect="1"/>
          </p:cNvPicPr>
          <p:nvPr/>
        </p:nvPicPr>
        <p:blipFill>
          <a:blip r:embed="rId2"/>
          <a:stretch>
            <a:fillRect/>
          </a:stretch>
        </p:blipFill>
        <p:spPr>
          <a:xfrm>
            <a:off x="868680" y="4663440"/>
            <a:ext cx="182880" cy="182880"/>
          </a:xfrm>
          <a:prstGeom prst="rect">
            <a:avLst/>
          </a:prstGeom>
        </p:spPr>
      </p:pic>
      <p:sp>
        <p:nvSpPr>
          <p:cNvPr id="11" name="Text 7"/>
          <p:cNvSpPr/>
          <p:nvPr/>
        </p:nvSpPr>
        <p:spPr>
          <a:xfrm>
            <a:off x="1280160" y="4544568"/>
            <a:ext cx="7589520" cy="274320"/>
          </a:xfrm>
          <a:prstGeom prst="rect">
            <a:avLst/>
          </a:prstGeom>
          <a:noFill/>
          <a:ln/>
        </p:spPr>
        <p:txBody>
          <a:bodyPr wrap="square" lIns="0" tIns="0" rIns="0" bIns="0" rtlCol="0" anchor="ctr"/>
          <a:lstStyle/>
          <a:p>
            <a:pPr indent="0" marL="0">
              <a:buNone/>
            </a:pPr>
            <a:r>
              <a:rPr lang="en-US" sz="1150" b="1" spc="100" kern="0" dirty="0">
                <a:solidFill>
                  <a:srgbClr val="0A5694"/>
                </a:solidFill>
                <a:latin typeface="Calibri" pitchFamily="34" charset="0"/>
                <a:ea typeface="Calibri" pitchFamily="34" charset="-122"/>
                <a:cs typeface="Calibri" pitchFamily="34" charset="-120"/>
              </a:rPr>
              <a:t>WORKED EXAMPLE · BAYLINE PRECISION</a:t>
            </a:r>
            <a:endParaRPr lang="en-US" sz="1150" dirty="0"/>
          </a:p>
        </p:txBody>
      </p:sp>
      <p:sp>
        <p:nvSpPr>
          <p:cNvPr id="12" name="Text 8"/>
          <p:cNvSpPr/>
          <p:nvPr/>
        </p:nvSpPr>
        <p:spPr>
          <a:xfrm>
            <a:off x="777240" y="4910328"/>
            <a:ext cx="8046720" cy="914400"/>
          </a:xfrm>
          <a:prstGeom prst="rect">
            <a:avLst/>
          </a:prstGeom>
          <a:noFill/>
          <a:ln/>
        </p:spPr>
        <p:txBody>
          <a:bodyPr wrap="square" lIns="0" tIns="0" rIns="0" bIns="0" rtlCol="0" anchor="t"/>
          <a:lstStyle/>
          <a:p>
            <a:pPr indent="0" marL="0">
              <a:lnSpc>
                <a:spcPct val="120000"/>
              </a:lnSpc>
              <a:buNone/>
            </a:pPr>
            <a:r>
              <a:rPr lang="en-US" sz="1300" dirty="0">
                <a:solidFill>
                  <a:srgbClr val="1F2430"/>
                </a:solidFill>
                <a:latin typeface="Calibri" pitchFamily="34" charset="0"/>
                <a:ea typeface="Calibri" pitchFamily="34" charset="-122"/>
                <a:cs typeface="Calibri" pitchFamily="34" charset="-120"/>
              </a:rPr>
              <a:t>The response matched the size of the miss. A failed premium test meant stop the rollout and adapt the offer. A 95% compliance result meant fix the one exception. The review didn't treat every gap the same way.</a:t>
            </a:r>
            <a:endParaRPr lang="en-US" sz="1300" dirty="0"/>
          </a:p>
        </p:txBody>
      </p:sp>
      <p:sp>
        <p:nvSpPr>
          <p:cNvPr id="13" name="Shape 9"/>
          <p:cNvSpPr/>
          <p:nvPr/>
        </p:nvSpPr>
        <p:spPr>
          <a:xfrm rot="2700000">
            <a:off x="10454335" y="4526280"/>
            <a:ext cx="1828800" cy="1828800"/>
          </a:xfrm>
          <a:prstGeom prst="rect">
            <a:avLst/>
          </a:prstGeom>
          <a:solidFill>
            <a:srgbClr val="0A5694">
              <a:alpha val="70000"/>
            </a:srgbClr>
          </a:solidFill>
          <a:ln/>
        </p:spPr>
      </p:sp>
      <p:sp>
        <p:nvSpPr>
          <p:cNvPr id="14" name="Shape 10"/>
          <p:cNvSpPr/>
          <p:nvPr/>
        </p:nvSpPr>
        <p:spPr>
          <a:xfrm rot="2700000">
            <a:off x="11711635" y="4503420"/>
            <a:ext cx="1234440" cy="1234440"/>
          </a:xfrm>
          <a:prstGeom prst="rect">
            <a:avLst/>
          </a:prstGeom>
          <a:solidFill>
            <a:srgbClr val="2BB3B1">
              <a:alpha val="55000"/>
            </a:srgbClr>
          </a:solidFill>
          <a:ln/>
        </p:spPr>
      </p:sp>
      <p:sp>
        <p:nvSpPr>
          <p:cNvPr id="15" name="Shape 11"/>
          <p:cNvSpPr/>
          <p:nvPr/>
        </p:nvSpPr>
        <p:spPr>
          <a:xfrm rot="2700000">
            <a:off x="11300155" y="4091940"/>
            <a:ext cx="777240" cy="777240"/>
          </a:xfrm>
          <a:prstGeom prst="rect">
            <a:avLst/>
          </a:prstGeom>
          <a:solidFill>
            <a:srgbClr val="0A5694">
              <a:alpha val="80000"/>
            </a:srgbClr>
          </a:solidFill>
          <a:ln/>
        </p:spPr>
      </p:sp>
      <p:sp>
        <p:nvSpPr>
          <p:cNvPr id="16" name="Text 12"/>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7" name="Text 13"/>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42</a:t>
            </a:r>
            <a:endParaRPr lang="en-US" sz="900" dirty="0"/>
          </a:p>
        </p:txBody>
      </p:sp>
      <p:pic>
        <p:nvPicPr>
          <p:cNvPr id="18" name="Image 2" descr="/tmp/claude-0/-home-claude/754c0540-6da9-5381-8d41-75a2b7ba52de/scratchpad/vitalease_src/unpacked/ppt/media/image2.png">    </p:cNvPr>
          <p:cNvPicPr>
            <a:picLocks noChangeAspect="1"/>
          </p:cNvPicPr>
          <p:nvPr/>
        </p:nvPicPr>
        <p:blipFill>
          <a:blip r:embed="rId3"/>
          <a:stretch>
            <a:fillRect/>
          </a:stretch>
        </p:blipFill>
        <p:spPr>
          <a:xfrm>
            <a:off x="10042855" y="6345936"/>
            <a:ext cx="1188720" cy="32918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57200"/>
            <a:ext cx="10058400" cy="292608"/>
          </a:xfrm>
          <a:prstGeom prst="rect">
            <a:avLst/>
          </a:prstGeom>
          <a:noFill/>
          <a:ln/>
        </p:spPr>
        <p:txBody>
          <a:bodyPr wrap="square" lIns="0" tIns="0" rIns="0" bIns="0" rtlCol="0" anchor="ctr"/>
          <a:lstStyle/>
          <a:p>
            <a:pPr algn="l" indent="0" marL="0">
              <a:buNone/>
            </a:pPr>
            <a:r>
              <a:rPr lang="en-US" sz="1200" b="1" spc="200" kern="0" dirty="0">
                <a:solidFill>
                  <a:srgbClr val="5B6275"/>
                </a:solidFill>
                <a:latin typeface="Calibri" pitchFamily="34" charset="0"/>
                <a:ea typeface="Calibri" pitchFamily="34" charset="-122"/>
                <a:cs typeface="Calibri" pitchFamily="34" charset="-120"/>
              </a:rPr>
              <a:t>QUARTERLY · REVIEW AND ADAPT</a:t>
            </a:r>
            <a:endParaRPr lang="en-US" sz="1200" dirty="0"/>
          </a:p>
        </p:txBody>
      </p:sp>
      <p:sp>
        <p:nvSpPr>
          <p:cNvPr id="3" name="Shape 1"/>
          <p:cNvSpPr/>
          <p:nvPr/>
        </p:nvSpPr>
        <p:spPr>
          <a:xfrm>
            <a:off x="548640" y="914400"/>
            <a:ext cx="685800" cy="685800"/>
          </a:xfrm>
          <a:prstGeom prst="ellipse">
            <a:avLst/>
          </a:prstGeom>
          <a:solidFill>
            <a:srgbClr val="FFB545"/>
          </a:solidFill>
          <a:ln/>
        </p:spPr>
      </p:sp>
      <p:pic>
        <p:nvPicPr>
          <p:cNvPr id="4" name="Image 0" descr="preencoded.png">    </p:cNvPr>
          <p:cNvPicPr>
            <a:picLocks noChangeAspect="1"/>
          </p:cNvPicPr>
          <p:nvPr/>
        </p:nvPicPr>
        <p:blipFill>
          <a:blip r:embed="rId1"/>
          <a:stretch>
            <a:fillRect/>
          </a:stretch>
        </p:blipFill>
        <p:spPr>
          <a:xfrm>
            <a:off x="713232" y="1078992"/>
            <a:ext cx="356616" cy="356616"/>
          </a:xfrm>
          <a:prstGeom prst="rect">
            <a:avLst/>
          </a:prstGeom>
        </p:spPr>
      </p:pic>
      <p:sp>
        <p:nvSpPr>
          <p:cNvPr id="5" name="Text 2"/>
          <p:cNvSpPr/>
          <p:nvPr/>
        </p:nvSpPr>
        <p:spPr>
          <a:xfrm>
            <a:off x="1417320" y="914400"/>
            <a:ext cx="3657600" cy="685800"/>
          </a:xfrm>
          <a:prstGeom prst="rect">
            <a:avLst/>
          </a:prstGeom>
          <a:noFill/>
          <a:ln/>
        </p:spPr>
        <p:txBody>
          <a:bodyPr wrap="square" lIns="0" tIns="0" rIns="0" bIns="0" rtlCol="0" anchor="ctr"/>
          <a:lstStyle/>
          <a:p>
            <a:pPr indent="0" marL="0">
              <a:buNone/>
            </a:pPr>
            <a:r>
              <a:rPr lang="en-US" sz="2600" b="1" spc="100" kern="0" dirty="0">
                <a:solidFill>
                  <a:srgbClr val="171E60"/>
                </a:solidFill>
                <a:latin typeface="Calibri" pitchFamily="34" charset="0"/>
                <a:ea typeface="Calibri" pitchFamily="34" charset="-122"/>
                <a:cs typeface="Calibri" pitchFamily="34" charset="-120"/>
              </a:rPr>
              <a:t>WHEN</a:t>
            </a:r>
            <a:endParaRPr lang="en-US" sz="2600" dirty="0"/>
          </a:p>
        </p:txBody>
      </p:sp>
      <p:sp>
        <p:nvSpPr>
          <p:cNvPr id="6" name="Text 3"/>
          <p:cNvSpPr/>
          <p:nvPr/>
        </p:nvSpPr>
        <p:spPr>
          <a:xfrm>
            <a:off x="548640" y="1965960"/>
            <a:ext cx="10424160" cy="594360"/>
          </a:xfrm>
          <a:prstGeom prst="rect">
            <a:avLst/>
          </a:prstGeom>
          <a:noFill/>
          <a:ln/>
        </p:spPr>
        <p:txBody>
          <a:bodyPr wrap="square" lIns="0" tIns="0" rIns="0" bIns="0" rtlCol="0" anchor="ctr"/>
          <a:lstStyle/>
          <a:p>
            <a:pPr indent="0" marL="0">
              <a:buNone/>
            </a:pPr>
            <a:r>
              <a:rPr lang="en-US" sz="2600" b="1" dirty="0">
                <a:solidFill>
                  <a:srgbClr val="171E60"/>
                </a:solidFill>
                <a:latin typeface="Calibri" pitchFamily="34" charset="0"/>
                <a:ea typeface="Calibri" pitchFamily="34" charset="-122"/>
                <a:cs typeface="Calibri" pitchFamily="34" charset="-120"/>
              </a:rPr>
              <a:t>Timing</a:t>
            </a:r>
            <a:endParaRPr lang="en-US" sz="2600" dirty="0"/>
          </a:p>
        </p:txBody>
      </p:sp>
      <p:sp>
        <p:nvSpPr>
          <p:cNvPr id="7" name="Text 4"/>
          <p:cNvSpPr/>
          <p:nvPr/>
        </p:nvSpPr>
        <p:spPr>
          <a:xfrm>
            <a:off x="548640" y="2697480"/>
            <a:ext cx="9692640" cy="2926080"/>
          </a:xfrm>
          <a:prstGeom prst="rect">
            <a:avLst/>
          </a:prstGeom>
          <a:noFill/>
          <a:ln/>
        </p:spPr>
        <p:txBody>
          <a:bodyPr wrap="square" lIns="0" tIns="0" rIns="0" bIns="0" rtlCol="0" anchor="t"/>
          <a:lstStyle/>
          <a:p>
            <a:pPr indent="0" marL="0">
              <a:lnSpc>
                <a:spcPct val="132000"/>
              </a:lnSpc>
              <a:buNone/>
            </a:pPr>
            <a:r>
              <a:rPr lang="en-US" sz="1800" dirty="0">
                <a:solidFill>
                  <a:srgbClr val="1F2430"/>
                </a:solidFill>
                <a:latin typeface="Calibri" pitchFamily="34" charset="0"/>
                <a:ea typeface="Calibri" pitchFamily="34" charset="-122"/>
                <a:cs typeface="Calibri" pitchFamily="34" charset="-120"/>
              </a:rPr>
              <a:t>90 minutes to half a day, every quarter, booked as a standing commitment on the calendar.</a:t>
            </a:r>
            <a:endParaRPr lang="en-US" sz="1800" dirty="0"/>
          </a:p>
        </p:txBody>
      </p:sp>
      <p:sp>
        <p:nvSpPr>
          <p:cNvPr id="8" name="Shape 5"/>
          <p:cNvSpPr/>
          <p:nvPr/>
        </p:nvSpPr>
        <p:spPr>
          <a:xfrm rot="2700000">
            <a:off x="10454335" y="4526280"/>
            <a:ext cx="1828800" cy="1828800"/>
          </a:xfrm>
          <a:prstGeom prst="rect">
            <a:avLst/>
          </a:prstGeom>
          <a:solidFill>
            <a:srgbClr val="0A5694">
              <a:alpha val="70000"/>
            </a:srgbClr>
          </a:solidFill>
          <a:ln/>
        </p:spPr>
      </p:sp>
      <p:sp>
        <p:nvSpPr>
          <p:cNvPr id="9" name="Shape 6"/>
          <p:cNvSpPr/>
          <p:nvPr/>
        </p:nvSpPr>
        <p:spPr>
          <a:xfrm rot="2700000">
            <a:off x="11711635" y="4503420"/>
            <a:ext cx="1234440" cy="1234440"/>
          </a:xfrm>
          <a:prstGeom prst="rect">
            <a:avLst/>
          </a:prstGeom>
          <a:solidFill>
            <a:srgbClr val="2BB3B1">
              <a:alpha val="55000"/>
            </a:srgbClr>
          </a:solidFill>
          <a:ln/>
        </p:spPr>
      </p:sp>
      <p:sp>
        <p:nvSpPr>
          <p:cNvPr id="10" name="Shape 7"/>
          <p:cNvSpPr/>
          <p:nvPr/>
        </p:nvSpPr>
        <p:spPr>
          <a:xfrm rot="2700000">
            <a:off x="11300155" y="4091940"/>
            <a:ext cx="777240" cy="777240"/>
          </a:xfrm>
          <a:prstGeom prst="rect">
            <a:avLst/>
          </a:prstGeom>
          <a:solidFill>
            <a:srgbClr val="0A5694">
              <a:alpha val="80000"/>
            </a:srgbClr>
          </a:solidFill>
          <a:ln/>
        </p:spPr>
      </p:sp>
      <p:sp>
        <p:nvSpPr>
          <p:cNvPr id="11" name="Text 8"/>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5B6275"/>
                </a:solidFill>
                <a:latin typeface="Calibri" pitchFamily="34" charset="0"/>
                <a:ea typeface="Calibri" pitchFamily="34" charset="-122"/>
                <a:cs typeface="Calibri" pitchFamily="34" charset="-120"/>
              </a:rPr>
              <a:t>The SME Strategy Workbook · Facilitator Guide</a:t>
            </a:r>
            <a:endParaRPr lang="en-US" sz="900" dirty="0"/>
          </a:p>
        </p:txBody>
      </p:sp>
      <p:sp>
        <p:nvSpPr>
          <p:cNvPr id="12" name="Text 9"/>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5B6275"/>
                </a:solidFill>
                <a:latin typeface="Calibri" pitchFamily="34" charset="0"/>
                <a:ea typeface="Calibri" pitchFamily="34" charset="-122"/>
                <a:cs typeface="Calibri" pitchFamily="34" charset="-120"/>
              </a:rPr>
              <a:t>43</a:t>
            </a:r>
            <a:endParaRPr lang="en-US" sz="900" dirty="0"/>
          </a:p>
        </p:txBody>
      </p:sp>
      <p:pic>
        <p:nvPicPr>
          <p:cNvPr id="13" name="Image 1" descr="/tmp/claude-0/-home-claude/754c0540-6da9-5381-8d41-75a2b7ba52de/scratchpad/vitalease_src/unpacked/ppt/media/image2.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71E60"/>
        </a:solidFill>
      </p:bgPr>
    </p:bg>
    <p:spTree>
      <p:nvGrpSpPr>
        <p:cNvPr id="1" name=""/>
        <p:cNvGrpSpPr/>
        <p:nvPr/>
      </p:nvGrpSpPr>
      <p:grpSpPr>
        <a:xfrm>
          <a:off x="0" y="0"/>
          <a:ext cx="0" cy="0"/>
          <a:chOff x="0" y="0"/>
          <a:chExt cx="0" cy="0"/>
        </a:xfrm>
      </p:grpSpPr>
      <p:sp>
        <p:nvSpPr>
          <p:cNvPr id="2" name="Shape 0"/>
          <p:cNvSpPr/>
          <p:nvPr/>
        </p:nvSpPr>
        <p:spPr>
          <a:xfrm rot="2700000">
            <a:off x="9722815" y="548640"/>
            <a:ext cx="1828800" cy="1828800"/>
          </a:xfrm>
          <a:prstGeom prst="rect">
            <a:avLst/>
          </a:prstGeom>
          <a:solidFill>
            <a:srgbClr val="0A5694">
              <a:alpha val="70000"/>
            </a:srgbClr>
          </a:solidFill>
          <a:ln/>
        </p:spPr>
      </p:sp>
      <p:sp>
        <p:nvSpPr>
          <p:cNvPr id="3" name="Shape 1"/>
          <p:cNvSpPr/>
          <p:nvPr/>
        </p:nvSpPr>
        <p:spPr>
          <a:xfrm rot="2700000">
            <a:off x="10980115" y="525780"/>
            <a:ext cx="1234440" cy="1234440"/>
          </a:xfrm>
          <a:prstGeom prst="rect">
            <a:avLst/>
          </a:prstGeom>
          <a:solidFill>
            <a:srgbClr val="2BB3B1">
              <a:alpha val="55000"/>
            </a:srgbClr>
          </a:solidFill>
          <a:ln/>
        </p:spPr>
      </p:sp>
      <p:sp>
        <p:nvSpPr>
          <p:cNvPr id="4" name="Shape 2"/>
          <p:cNvSpPr/>
          <p:nvPr/>
        </p:nvSpPr>
        <p:spPr>
          <a:xfrm rot="2700000">
            <a:off x="10568635" y="114300"/>
            <a:ext cx="777240" cy="777240"/>
          </a:xfrm>
          <a:prstGeom prst="rect">
            <a:avLst/>
          </a:prstGeom>
          <a:solidFill>
            <a:srgbClr val="0A5694">
              <a:alpha val="80000"/>
            </a:srgbClr>
          </a:solidFill>
          <a:ln/>
        </p:spPr>
      </p:sp>
      <p:pic>
        <p:nvPicPr>
          <p:cNvPr id="5" name="Image 0" descr="/tmp/claude-0/-home-claude/754c0540-6da9-5381-8d41-75a2b7ba52de/scratchpad/vitalease_src/unpacked/ppt/media/image1.png">    </p:cNvPr>
          <p:cNvPicPr>
            <a:picLocks noChangeAspect="1"/>
          </p:cNvPicPr>
          <p:nvPr/>
        </p:nvPicPr>
        <p:blipFill>
          <a:blip r:embed="rId1"/>
          <a:stretch>
            <a:fillRect/>
          </a:stretch>
        </p:blipFill>
        <p:spPr>
          <a:xfrm>
            <a:off x="548640" y="502920"/>
            <a:ext cx="1965960" cy="548640"/>
          </a:xfrm>
          <a:prstGeom prst="rect">
            <a:avLst/>
          </a:prstGeom>
        </p:spPr>
      </p:pic>
      <p:sp>
        <p:nvSpPr>
          <p:cNvPr id="6" name="Text 3"/>
          <p:cNvSpPr/>
          <p:nvPr/>
        </p:nvSpPr>
        <p:spPr>
          <a:xfrm>
            <a:off x="548640" y="2651760"/>
            <a:ext cx="9144000" cy="1188720"/>
          </a:xfrm>
          <a:prstGeom prst="rect">
            <a:avLst/>
          </a:prstGeom>
          <a:noFill/>
          <a:ln/>
        </p:spPr>
        <p:txBody>
          <a:bodyPr wrap="square" lIns="0" tIns="0" rIns="0" bIns="0" rtlCol="0" anchor="ctr"/>
          <a:lstStyle/>
          <a:p>
            <a:pPr indent="0" marL="0">
              <a:buNone/>
            </a:pPr>
            <a:r>
              <a:rPr lang="en-US" sz="4400" b="1" dirty="0">
                <a:solidFill>
                  <a:srgbClr val="FFFFFF"/>
                </a:solidFill>
                <a:latin typeface="Calibri" pitchFamily="34" charset="0"/>
                <a:ea typeface="Calibri" pitchFamily="34" charset="-122"/>
                <a:cs typeface="Calibri" pitchFamily="34" charset="-120"/>
              </a:rPr>
              <a:t>Good Luck In The Room</a:t>
            </a:r>
            <a:endParaRPr lang="en-US" sz="4400" dirty="0"/>
          </a:p>
        </p:txBody>
      </p:sp>
      <p:sp>
        <p:nvSpPr>
          <p:cNvPr id="7" name="Text 4"/>
          <p:cNvSpPr/>
          <p:nvPr/>
        </p:nvSpPr>
        <p:spPr>
          <a:xfrm>
            <a:off x="548640" y="3703320"/>
            <a:ext cx="8412480" cy="822960"/>
          </a:xfrm>
          <a:prstGeom prst="rect">
            <a:avLst/>
          </a:prstGeom>
          <a:noFill/>
          <a:ln/>
        </p:spPr>
        <p:txBody>
          <a:bodyPr wrap="square" lIns="0" tIns="0" rIns="0" bIns="0" rtlCol="0" anchor="ctr"/>
          <a:lstStyle/>
          <a:p>
            <a:pPr indent="0" marL="0">
              <a:buNone/>
            </a:pPr>
            <a:r>
              <a:rPr lang="en-US" sz="1700" dirty="0">
                <a:solidFill>
                  <a:srgbClr val="CADCFC"/>
                </a:solidFill>
                <a:latin typeface="Calibri" pitchFamily="34" charset="0"/>
                <a:ea typeface="Calibri" pitchFamily="34" charset="-122"/>
                <a:cs typeface="Calibri" pitchFamily="34" charset="-120"/>
              </a:rPr>
              <a:t>Blank worksheets for every tool are free to download from macidton.com.au. Look for the QR code in the book.</a:t>
            </a:r>
            <a:endParaRPr lang="en-US" sz="1700" dirty="0"/>
          </a:p>
        </p:txBody>
      </p:sp>
      <p:sp>
        <p:nvSpPr>
          <p:cNvPr id="8" name="Text 5"/>
          <p:cNvSpPr/>
          <p:nvPr/>
        </p:nvSpPr>
        <p:spPr>
          <a:xfrm>
            <a:off x="457200" y="6473952"/>
            <a:ext cx="7772400" cy="274320"/>
          </a:xfrm>
          <a:prstGeom prst="rect">
            <a:avLst/>
          </a:prstGeom>
          <a:noFill/>
          <a:ln/>
        </p:spPr>
        <p:txBody>
          <a:bodyPr wrap="square" lIns="0" tIns="0" rIns="0" bIns="0" rtlCol="0" anchor="ctr"/>
          <a:lstStyle/>
          <a:p>
            <a:pPr algn="l" indent="0" marL="0">
              <a:buNone/>
            </a:pPr>
            <a:r>
              <a:rPr lang="en-US" sz="900" dirty="0">
                <a:solidFill>
                  <a:srgbClr val="CADCFC"/>
                </a:solidFill>
                <a:latin typeface="Calibri" pitchFamily="34" charset="0"/>
                <a:ea typeface="Calibri" pitchFamily="34" charset="-122"/>
                <a:cs typeface="Calibri" pitchFamily="34" charset="-120"/>
              </a:rPr>
              <a:t>The SME Strategy Workbook · Facilitator Guide</a:t>
            </a:r>
            <a:endParaRPr lang="en-US" sz="900" dirty="0"/>
          </a:p>
        </p:txBody>
      </p:sp>
      <p:sp>
        <p:nvSpPr>
          <p:cNvPr id="9" name="Text 6"/>
          <p:cNvSpPr/>
          <p:nvPr/>
        </p:nvSpPr>
        <p:spPr>
          <a:xfrm>
            <a:off x="11277295" y="6473952"/>
            <a:ext cx="457200" cy="274320"/>
          </a:xfrm>
          <a:prstGeom prst="rect">
            <a:avLst/>
          </a:prstGeom>
          <a:noFill/>
          <a:ln/>
        </p:spPr>
        <p:txBody>
          <a:bodyPr wrap="square" lIns="0" tIns="0" rIns="0" bIns="0" rtlCol="0" anchor="ctr"/>
          <a:lstStyle/>
          <a:p>
            <a:pPr algn="r" indent="0" marL="0">
              <a:buNone/>
            </a:pPr>
            <a:r>
              <a:rPr lang="en-US" sz="900" dirty="0">
                <a:solidFill>
                  <a:srgbClr val="CADCFC"/>
                </a:solidFill>
                <a:latin typeface="Calibri" pitchFamily="34" charset="0"/>
                <a:ea typeface="Calibri" pitchFamily="34" charset="-122"/>
                <a:cs typeface="Calibri" pitchFamily="34" charset="-120"/>
              </a:rPr>
              <a:t>44</a:t>
            </a:r>
            <a:endParaRPr lang="en-US" sz="900" dirty="0"/>
          </a:p>
        </p:txBody>
      </p:sp>
      <p:pic>
        <p:nvPicPr>
          <p:cNvPr id="10" name="Image 1" descr="/tmp/claude-0/-home-claude/754c0540-6da9-5381-8d41-75a2b7ba52de/scratchpad/vitalease_src/unpacked/ppt/media/image1.png">    </p:cNvPr>
          <p:cNvPicPr>
            <a:picLocks noChangeAspect="1"/>
          </p:cNvPicPr>
          <p:nvPr/>
        </p:nvPicPr>
        <p:blipFill>
          <a:blip r:embed="rId2"/>
          <a:stretch>
            <a:fillRect/>
          </a:stretch>
        </p:blipFill>
        <p:spPr>
          <a:xfrm>
            <a:off x="10042855" y="6345936"/>
            <a:ext cx="1188720" cy="329184"/>
          </a:xfrm>
          <a:prstGeom prst="rect">
            <a:avLst/>
          </a:prstGeom>
        </p:spPr>
      </p:pic>
    </p:spTree>
  </p:cSld>
  <p:clrMapOvr>
    <a:masterClrMapping/>
  </p:clrMapOvr>
</p:sld>
</file>

<file path=ppt/theme/theme1.xml><?xml version="1.0" encoding="utf-8"?>
<a:theme xmlns:a="http://schemas.openxmlformats.org/drawingml/2006/main" name="Macidton Strategy Facilitator Guide">
  <a:themeElements>
    <a:clrScheme name="Macidton Strategy Facilitator Guide">
      <a:dk1>
        <a:srgbClr val="1F2430"/>
      </a:dk1>
      <a:lt1>
        <a:srgbClr val="FFFFFF"/>
      </a:lt1>
      <a:dk2>
        <a:srgbClr val="171E60"/>
      </a:dk2>
      <a:lt2>
        <a:srgbClr val="F3F7FB"/>
      </a:lt2>
      <a:accent1>
        <a:srgbClr val="0A5694"/>
      </a:accent1>
      <a:accent2>
        <a:srgbClr val="2BB3B1"/>
      </a:accent2>
      <a:accent3>
        <a:srgbClr val="FFB545"/>
      </a:accent3>
      <a:accent4>
        <a:srgbClr val="FF6B6B"/>
      </a:accent4>
      <a:accent5>
        <a:srgbClr val="5B6275"/>
      </a:accent5>
      <a:accent6>
        <a:srgbClr val="D5DBE5"/>
      </a:accent6>
      <a:hlink>
        <a:srgbClr val="0A5694"/>
      </a:hlink>
      <a:folHlink>
        <a:srgbClr val="2BB3B1"/>
      </a:folHlink>
    </a:clrScheme>
    <a:fontScheme name="Macidton Strategy Facilitator Guid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2026-10-27T09:50:22Z</dcterms:created>
  <dcterms:modified xsi:type="dcterms:W3CDTF">2026-10-27T09:50:22Z</dcterms:modified>
</cp:coreProperties>
</file>